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9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2" r:id="rId33"/>
    <p:sldId id="293" r:id="rId34"/>
    <p:sldId id="294" r:id="rId35"/>
    <p:sldId id="295" r:id="rId36"/>
    <p:sldId id="297" r:id="rId37"/>
    <p:sldId id="296" r:id="rId38"/>
    <p:sldId id="298" r:id="rId39"/>
    <p:sldId id="288" r:id="rId40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E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22" autoAdjust="0"/>
    <p:restoredTop sz="94675" autoAdjust="0"/>
  </p:normalViewPr>
  <p:slideViewPr>
    <p:cSldViewPr>
      <p:cViewPr varScale="1">
        <p:scale>
          <a:sx n="43" d="100"/>
          <a:sy n="43" d="100"/>
        </p:scale>
        <p:origin x="2116" y="20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562CF-BCAB-4F7A-A32C-77F6095E4A9A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B9BDF-09E0-4ECD-9C5E-96B0C6881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0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B9BDF-09E0-4ECD-9C5E-96B0C68819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34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2D33F-F6D0-492E-8E73-56E616BD359F}" type="slidenum">
              <a:rPr lang="zh-HK" altLang="en-US" smtClean="0"/>
              <a:t>20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98472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A2BB-803C-4805-B316-5AA0FB126A68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BF96-160D-4FB1-9F55-D96EAA60D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A2BB-803C-4805-B316-5AA0FB126A68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BF96-160D-4FB1-9F55-D96EAA60D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76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A2BB-803C-4805-B316-5AA0FB126A68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BF96-160D-4FB1-9F55-D96EAA60D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3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A2BB-803C-4805-B316-5AA0FB126A68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BF96-160D-4FB1-9F55-D96EAA60D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98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A2BB-803C-4805-B316-5AA0FB126A68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BF96-160D-4FB1-9F55-D96EAA60D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211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A2BB-803C-4805-B316-5AA0FB126A68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BF96-160D-4FB1-9F55-D96EAA60D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6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2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2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A2BB-803C-4805-B316-5AA0FB126A68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BF96-160D-4FB1-9F55-D96EAA60D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7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A2BB-803C-4805-B316-5AA0FB126A68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BF96-160D-4FB1-9F55-D96EAA60D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17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A2BB-803C-4805-B316-5AA0FB126A68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BF96-160D-4FB1-9F55-D96EAA60D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1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94408"/>
            <a:ext cx="3833812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A2BB-803C-4805-B316-5AA0FB126A68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BF96-160D-4FB1-9F55-D96EAA60D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89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0A2BB-803C-4805-B316-5AA0FB126A68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BF96-160D-4FB1-9F55-D96EAA60D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47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0A2BB-803C-4805-B316-5AA0FB126A68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7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7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CBF96-160D-4FB1-9F55-D96EAA60D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0"/>
            <a:ext cx="7560000" cy="10693742"/>
          </a:xfrm>
        </p:spPr>
      </p:pic>
    </p:spTree>
    <p:extLst>
      <p:ext uri="{BB962C8B-B14F-4D97-AF65-F5344CB8AC3E}">
        <p14:creationId xmlns:p14="http://schemas.microsoft.com/office/powerpoint/2010/main" val="423394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296"/>
            <a:ext cx="3461588" cy="602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53" y="579296"/>
            <a:ext cx="3467950" cy="602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1623" y="304800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《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釋氏源流應化事蹟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》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（同治二年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1863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版本）</a:t>
            </a:r>
            <a:endParaRPr lang="zh-HK" altLang="en-US" sz="12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131" y="6599603"/>
            <a:ext cx="6008914" cy="335476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杯渡禪師的真實姓名已經無從稽考了，他常以木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杯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橫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渡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江河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因而得名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r>
              <a:rPr lang="en-US" altLang="zh-TW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高僧傳</a:t>
            </a:r>
            <a:r>
              <a:rPr lang="en-US" altLang="zh-TW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記載了很多杯渡禪師的神異之事，諸如死而復生、分身兩地、變出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財物等。以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木杯渡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水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有以下的一個故事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　　</a:t>
            </a:r>
            <a:endParaRPr lang="en-US" altLang="zh-TW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「杯渡初到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冀</a:t>
            </a:r>
            <a:r>
              <a:rPr lang="zh-TW" altLang="zh-HK" sz="1400" dirty="0">
                <a:latin typeface="新細明體" panose="02020500000000000000" pitchFamily="18" charset="-120"/>
              </a:rPr>
              <a:t>（</a:t>
            </a:r>
            <a:r>
              <a:rPr lang="zh-TW" altLang="en-US" sz="1400" dirty="0" smtClean="0">
                <a:latin typeface="新細明體" panose="02020500000000000000" pitchFamily="18" charset="-120"/>
              </a:rPr>
              <a:t>音</a:t>
            </a:r>
            <a:r>
              <a:rPr lang="zh-TW" altLang="zh-HK" sz="1400" dirty="0"/>
              <a:t>暨</a:t>
            </a:r>
            <a:r>
              <a:rPr lang="zh-TW" altLang="zh-HK" sz="1400" dirty="0" smtClean="0">
                <a:latin typeface="新細明體" panose="02020500000000000000" pitchFamily="18" charset="-120"/>
              </a:rPr>
              <a:t>）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州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（在中國北方）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時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，在一施主家借宿，將施主家一金塑佛像藏於懷中，揚長而去，主人發現金像不見了，急忙騎馬追趕。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雖然杯渡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不慌不忙地在前面悠閒地走，騎馬的施主卻總也追不上他。眼看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追到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一個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渡口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，前面就是波濤翻滾的黃河，施主心想，這回看你往哪跑？不料這和尚掏出一個木杯拋入黃河，輕輕一躍，跳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上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木杯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，迅速渡過黃河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。」</a:t>
            </a:r>
            <a:endParaRPr lang="en-US" altLang="zh-TW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杯渡的故事一直在屯門一帶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流傳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。但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杯渡是否真的來過屯門？甚至是否真有其人？我們都無法從文獻上得到確實的證據。不過，正如很多名勝古跡的背後傳說一樣，信則有，不信則無。在天朗氣清的日子，登上青山，俯瞰青山灣景色，也是賞心樂事。</a:t>
            </a:r>
            <a:endParaRPr lang="en-US" altLang="zh-TW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457131" y="136451"/>
            <a:ext cx="2362200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杯渡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禪</a:t>
            </a:r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師的故事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539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132" y="318113"/>
            <a:ext cx="6008914" cy="954107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1914</a:t>
            </a: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年左右，有一個篤信佛教的本地商人，為了</a:t>
            </a:r>
            <a:r>
              <a:rPr lang="zh-CN" altLang="en-US" sz="1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追蹤「杯</a:t>
            </a: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渡</a:t>
            </a:r>
            <a:r>
              <a:rPr lang="zh-CN" altLang="en-US" sz="1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禪蹤」，</a:t>
            </a: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也</a:t>
            </a:r>
            <a:r>
              <a:rPr lang="zh-CN" altLang="en-US" sz="1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登上了</a:t>
            </a: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青山。</a:t>
            </a:r>
            <a:endParaRPr lang="en-US" altLang="zh-CN" sz="1400" dirty="0" smtClean="0"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CN" sz="1400" dirty="0" smtClean="0"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他的名字叫陳春亭。</a:t>
            </a:r>
            <a:endParaRPr lang="en-US" sz="1400" dirty="0"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59" y="1437591"/>
            <a:ext cx="6537441" cy="663073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789" y="7054215"/>
            <a:ext cx="1066629" cy="1708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124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133" y="240259"/>
            <a:ext cx="6008914" cy="1169551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當陳春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亭登上山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頂，發現小屋原來是一所叫做青雲觀的道觀，至於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「杯渡禪蹤」，則是在青雲觀旁邊的一個小神龕（杯渡庵</a:t>
            </a:r>
            <a:r>
              <a:rPr lang="zh-TW" altLang="zh-HK" sz="1400" dirty="0">
                <a:latin typeface="新細明體" panose="02020500000000000000" pitchFamily="18" charset="-120"/>
              </a:rPr>
              <a:t>（</a:t>
            </a:r>
            <a:r>
              <a:rPr lang="zh-TW" altLang="en-US" sz="1400" dirty="0" smtClean="0">
                <a:latin typeface="新細明體" panose="02020500000000000000" pitchFamily="18" charset="-120"/>
              </a:rPr>
              <a:t>音</a:t>
            </a:r>
            <a:r>
              <a:rPr lang="zh-TW" altLang="zh-HK" sz="1400" dirty="0"/>
              <a:t>鵪</a:t>
            </a:r>
            <a:r>
              <a:rPr lang="zh-TW" altLang="zh-HK" sz="1400" dirty="0" smtClean="0">
                <a:latin typeface="新細明體" panose="02020500000000000000" pitchFamily="18" charset="-120"/>
              </a:rPr>
              <a:t>）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）。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陳春亭還是遊覽了杯渡庵。那時，天開始黑，不好下山，於是在青雲觀借宿一宵。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陳發現，杯渡庵的主人是屯門的陶氏宗族，青雲觀也是陶氏的產業。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2" y="3080792"/>
            <a:ext cx="6537441" cy="6630737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rot="5400000" flipH="1" flipV="1">
            <a:off x="3846047" y="3701861"/>
            <a:ext cx="1326147" cy="864096"/>
          </a:xfrm>
          <a:prstGeom prst="bentConnector3">
            <a:avLst>
              <a:gd name="adj1" fmla="val 99798"/>
            </a:avLst>
          </a:prstGeom>
          <a:ln w="28575">
            <a:solidFill>
              <a:srgbClr val="FF0000"/>
            </a:solidFill>
            <a:headEnd type="diamon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/>
          <p:nvPr/>
        </p:nvCxnSpPr>
        <p:spPr>
          <a:xfrm rot="16200000" flipH="1">
            <a:off x="1718810" y="3584848"/>
            <a:ext cx="1404156" cy="864096"/>
          </a:xfrm>
          <a:prstGeom prst="bentConnector3">
            <a:avLst/>
          </a:prstGeom>
          <a:ln w="28575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群組 1"/>
          <p:cNvGrpSpPr/>
          <p:nvPr/>
        </p:nvGrpSpPr>
        <p:grpSpPr>
          <a:xfrm>
            <a:off x="4595055" y="2200697"/>
            <a:ext cx="1858534" cy="1744399"/>
            <a:chOff x="4595055" y="2200697"/>
            <a:chExt cx="1858534" cy="174439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5055" y="2200697"/>
              <a:ext cx="1817505" cy="1744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022702" y="2200697"/>
              <a:ext cx="430887" cy="7788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vert="eaVert" wrap="square" rtlCol="0" anchor="ctr">
              <a:spAutoFit/>
            </a:bodyPr>
            <a:lstStyle/>
            <a:p>
              <a:pPr algn="ctr"/>
              <a:r>
                <a:rPr lang="zh-CN" altLang="en-US" sz="1600" b="1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青雲觀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457133" y="1489036"/>
            <a:ext cx="3236181" cy="1959387"/>
            <a:chOff x="457133" y="1489036"/>
            <a:chExt cx="3236181" cy="195938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33" y="1489036"/>
              <a:ext cx="2712997" cy="195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262427" y="1505851"/>
              <a:ext cx="430887" cy="7790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vert="eaVert" wrap="square" rtlCol="0" anchor="ctr">
              <a:spAutoFit/>
            </a:bodyPr>
            <a:lstStyle/>
            <a:p>
              <a:pPr algn="ctr"/>
              <a:r>
                <a:rPr lang="zh-CN" altLang="en-US" sz="1600" b="1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杯渡庵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9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134" y="713331"/>
            <a:ext cx="6008914" cy="1600438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陳春亭於是向陶氏買下杯渡庵和青雲觀，價錢共</a:t>
            </a:r>
            <a:r>
              <a:rPr lang="en-US" altLang="zh-CN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360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元，但合約訂明有效期是陳春亭在生的日子。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陳春亭有興趣的，不是道觀（青雲觀），而是佛寺，奈何杯渡庵太小，於是他向香港政府買下青雲觀旁邊一片土地，開始興建佛寺。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CN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1918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年，陳春亭在福建某所佛寺進行剃度，正式成為和尚，法號顯奇。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1824" y="3670260"/>
            <a:ext cx="3528392" cy="267765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凡是出家和尚的人都要剃光頭髮，這在佛教中叫做剃度。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剃度的原因：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0" y="3124200"/>
            <a:ext cx="3128124" cy="421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18308" y="4648200"/>
            <a:ext cx="3211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純粹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美觀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CN" sz="1600" dirty="0">
              <a:latin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頭髮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代表煩惱，削掉頭髮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表示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除去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煩惱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HK" sz="1600" dirty="0">
              <a:latin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佛寺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洗髮不方便，索性不留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頭髮</a:t>
            </a:r>
            <a:endParaRPr lang="en-US" altLang="zh-HK" sz="1600" dirty="0">
              <a:latin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12879" y="4648200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512879" y="5181600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12879" y="5848528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520503" y="5181600"/>
            <a:ext cx="35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  <a:sym typeface="Wingdings 2" panose="05020102010507070707" pitchFamily="18" charset="2"/>
              </a:rPr>
              <a:t>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5074952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/>
      <p:bldP spid="6" grpId="0"/>
      <p:bldP spid="9" grpId="0"/>
      <p:bldP spid="10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133" y="736129"/>
            <a:ext cx="6008914" cy="52322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約</a:t>
            </a:r>
            <a:r>
              <a:rPr lang="en-US" altLang="zh-CN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1920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年，顯奇法師建成了青山寺，正式取名「青山禪院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」，而他自己便是第一任住持。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615" y="1460022"/>
            <a:ext cx="3347206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一般中國佛寺</a:t>
            </a:r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建築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結構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6610" y="5624330"/>
            <a:ext cx="1152128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寺門</a:t>
            </a:r>
            <a:endParaRPr lang="zh-HK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6610" y="4766235"/>
            <a:ext cx="1152128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四大天王</a:t>
            </a:r>
            <a:endParaRPr lang="zh-HK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6610" y="3927719"/>
            <a:ext cx="1152128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彌勒佛</a:t>
            </a:r>
            <a:endParaRPr lang="zh-HK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6610" y="3518096"/>
            <a:ext cx="1152128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韋陀護法</a:t>
            </a:r>
            <a:endParaRPr lang="zh-HK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96610" y="2660001"/>
            <a:ext cx="1152128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大雄寶殿</a:t>
            </a:r>
            <a:endParaRPr lang="zh-HK" alt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11" name="Straight Arrow Connector 10"/>
          <p:cNvCxnSpPr>
            <a:stCxn id="5" idx="0"/>
          </p:cNvCxnSpPr>
          <p:nvPr/>
        </p:nvCxnSpPr>
        <p:spPr>
          <a:xfrm flipH="1" flipV="1">
            <a:off x="3068960" y="5166346"/>
            <a:ext cx="3714" cy="457984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033911" y="4327828"/>
            <a:ext cx="0" cy="457986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042295" y="3060111"/>
            <a:ext cx="0" cy="457986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145" y="6248400"/>
            <a:ext cx="1412329" cy="226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群組 1"/>
          <p:cNvGrpSpPr/>
          <p:nvPr/>
        </p:nvGrpSpPr>
        <p:grpSpPr>
          <a:xfrm>
            <a:off x="3048000" y="6194335"/>
            <a:ext cx="1733550" cy="2417520"/>
            <a:chOff x="3048000" y="6194335"/>
            <a:chExt cx="1733550" cy="2417520"/>
          </a:xfrm>
        </p:grpSpPr>
        <p:sp>
          <p:nvSpPr>
            <p:cNvPr id="15" name="Freeform 14"/>
            <p:cNvSpPr/>
            <p:nvPr/>
          </p:nvSpPr>
          <p:spPr>
            <a:xfrm>
              <a:off x="3048000" y="6194335"/>
              <a:ext cx="1733550" cy="1779328"/>
            </a:xfrm>
            <a:custGeom>
              <a:avLst/>
              <a:gdLst>
                <a:gd name="connsiteX0" fmla="*/ 0 w 1733550"/>
                <a:gd name="connsiteY0" fmla="*/ 0 h 1642457"/>
                <a:gd name="connsiteX1" fmla="*/ 9525 w 1733550"/>
                <a:gd name="connsiteY1" fmla="*/ 180975 h 1642457"/>
                <a:gd name="connsiteX2" fmla="*/ 19050 w 1733550"/>
                <a:gd name="connsiteY2" fmla="*/ 209550 h 1642457"/>
                <a:gd name="connsiteX3" fmla="*/ 28575 w 1733550"/>
                <a:gd name="connsiteY3" fmla="*/ 257175 h 1642457"/>
                <a:gd name="connsiteX4" fmla="*/ 47625 w 1733550"/>
                <a:gd name="connsiteY4" fmla="*/ 323850 h 1642457"/>
                <a:gd name="connsiteX5" fmla="*/ 57150 w 1733550"/>
                <a:gd name="connsiteY5" fmla="*/ 361950 h 1642457"/>
                <a:gd name="connsiteX6" fmla="*/ 76200 w 1733550"/>
                <a:gd name="connsiteY6" fmla="*/ 419100 h 1642457"/>
                <a:gd name="connsiteX7" fmla="*/ 95250 w 1733550"/>
                <a:gd name="connsiteY7" fmla="*/ 476250 h 1642457"/>
                <a:gd name="connsiteX8" fmla="*/ 104775 w 1733550"/>
                <a:gd name="connsiteY8" fmla="*/ 504825 h 1642457"/>
                <a:gd name="connsiteX9" fmla="*/ 114300 w 1733550"/>
                <a:gd name="connsiteY9" fmla="*/ 542925 h 1642457"/>
                <a:gd name="connsiteX10" fmla="*/ 133350 w 1733550"/>
                <a:gd name="connsiteY10" fmla="*/ 571500 h 1642457"/>
                <a:gd name="connsiteX11" fmla="*/ 171450 w 1733550"/>
                <a:gd name="connsiteY11" fmla="*/ 638175 h 1642457"/>
                <a:gd name="connsiteX12" fmla="*/ 180975 w 1733550"/>
                <a:gd name="connsiteY12" fmla="*/ 676275 h 1642457"/>
                <a:gd name="connsiteX13" fmla="*/ 200025 w 1733550"/>
                <a:gd name="connsiteY13" fmla="*/ 704850 h 1642457"/>
                <a:gd name="connsiteX14" fmla="*/ 219075 w 1733550"/>
                <a:gd name="connsiteY14" fmla="*/ 752475 h 1642457"/>
                <a:gd name="connsiteX15" fmla="*/ 238125 w 1733550"/>
                <a:gd name="connsiteY15" fmla="*/ 819150 h 1642457"/>
                <a:gd name="connsiteX16" fmla="*/ 276225 w 1733550"/>
                <a:gd name="connsiteY16" fmla="*/ 876300 h 1642457"/>
                <a:gd name="connsiteX17" fmla="*/ 295275 w 1733550"/>
                <a:gd name="connsiteY17" fmla="*/ 914400 h 1642457"/>
                <a:gd name="connsiteX18" fmla="*/ 323850 w 1733550"/>
                <a:gd name="connsiteY18" fmla="*/ 942975 h 1642457"/>
                <a:gd name="connsiteX19" fmla="*/ 361950 w 1733550"/>
                <a:gd name="connsiteY19" fmla="*/ 1000125 h 1642457"/>
                <a:gd name="connsiteX20" fmla="*/ 371475 w 1733550"/>
                <a:gd name="connsiteY20" fmla="*/ 1028700 h 1642457"/>
                <a:gd name="connsiteX21" fmla="*/ 400050 w 1733550"/>
                <a:gd name="connsiteY21" fmla="*/ 1038225 h 1642457"/>
                <a:gd name="connsiteX22" fmla="*/ 466725 w 1733550"/>
                <a:gd name="connsiteY22" fmla="*/ 1104900 h 1642457"/>
                <a:gd name="connsiteX23" fmla="*/ 552450 w 1733550"/>
                <a:gd name="connsiteY23" fmla="*/ 1162050 h 1642457"/>
                <a:gd name="connsiteX24" fmla="*/ 581025 w 1733550"/>
                <a:gd name="connsiteY24" fmla="*/ 1181100 h 1642457"/>
                <a:gd name="connsiteX25" fmla="*/ 609600 w 1733550"/>
                <a:gd name="connsiteY25" fmla="*/ 1200150 h 1642457"/>
                <a:gd name="connsiteX26" fmla="*/ 638175 w 1733550"/>
                <a:gd name="connsiteY26" fmla="*/ 1209675 h 1642457"/>
                <a:gd name="connsiteX27" fmla="*/ 695325 w 1733550"/>
                <a:gd name="connsiteY27" fmla="*/ 1257300 h 1642457"/>
                <a:gd name="connsiteX28" fmla="*/ 723900 w 1733550"/>
                <a:gd name="connsiteY28" fmla="*/ 1266825 h 1642457"/>
                <a:gd name="connsiteX29" fmla="*/ 781050 w 1733550"/>
                <a:gd name="connsiteY29" fmla="*/ 1314450 h 1642457"/>
                <a:gd name="connsiteX30" fmla="*/ 809625 w 1733550"/>
                <a:gd name="connsiteY30" fmla="*/ 1343025 h 1642457"/>
                <a:gd name="connsiteX31" fmla="*/ 838200 w 1733550"/>
                <a:gd name="connsiteY31" fmla="*/ 1352550 h 1642457"/>
                <a:gd name="connsiteX32" fmla="*/ 904875 w 1733550"/>
                <a:gd name="connsiteY32" fmla="*/ 1381125 h 1642457"/>
                <a:gd name="connsiteX33" fmla="*/ 1000125 w 1733550"/>
                <a:gd name="connsiteY33" fmla="*/ 1447800 h 1642457"/>
                <a:gd name="connsiteX34" fmla="*/ 1057275 w 1733550"/>
                <a:gd name="connsiteY34" fmla="*/ 1466850 h 1642457"/>
                <a:gd name="connsiteX35" fmla="*/ 1095375 w 1733550"/>
                <a:gd name="connsiteY35" fmla="*/ 1485900 h 1642457"/>
                <a:gd name="connsiteX36" fmla="*/ 1181100 w 1733550"/>
                <a:gd name="connsiteY36" fmla="*/ 1504950 h 1642457"/>
                <a:gd name="connsiteX37" fmla="*/ 1247775 w 1733550"/>
                <a:gd name="connsiteY37" fmla="*/ 1543050 h 1642457"/>
                <a:gd name="connsiteX38" fmla="*/ 1295400 w 1733550"/>
                <a:gd name="connsiteY38" fmla="*/ 1562100 h 1642457"/>
                <a:gd name="connsiteX39" fmla="*/ 1419225 w 1733550"/>
                <a:gd name="connsiteY39" fmla="*/ 1590675 h 1642457"/>
                <a:gd name="connsiteX40" fmla="*/ 1457325 w 1733550"/>
                <a:gd name="connsiteY40" fmla="*/ 1600200 h 1642457"/>
                <a:gd name="connsiteX41" fmla="*/ 1504950 w 1733550"/>
                <a:gd name="connsiteY41" fmla="*/ 1619250 h 1642457"/>
                <a:gd name="connsiteX42" fmla="*/ 1571625 w 1733550"/>
                <a:gd name="connsiteY42" fmla="*/ 1628775 h 1642457"/>
                <a:gd name="connsiteX43" fmla="*/ 1733550 w 1733550"/>
                <a:gd name="connsiteY43" fmla="*/ 1638300 h 164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33550" h="1642457">
                  <a:moveTo>
                    <a:pt x="0" y="0"/>
                  </a:moveTo>
                  <a:cubicBezTo>
                    <a:pt x="3175" y="60325"/>
                    <a:pt x="4056" y="120815"/>
                    <a:pt x="9525" y="180975"/>
                  </a:cubicBezTo>
                  <a:cubicBezTo>
                    <a:pt x="10434" y="190974"/>
                    <a:pt x="16615" y="199810"/>
                    <a:pt x="19050" y="209550"/>
                  </a:cubicBezTo>
                  <a:cubicBezTo>
                    <a:pt x="22977" y="225256"/>
                    <a:pt x="25063" y="241371"/>
                    <a:pt x="28575" y="257175"/>
                  </a:cubicBezTo>
                  <a:cubicBezTo>
                    <a:pt x="43463" y="324173"/>
                    <a:pt x="31714" y="268163"/>
                    <a:pt x="47625" y="323850"/>
                  </a:cubicBezTo>
                  <a:cubicBezTo>
                    <a:pt x="51221" y="336437"/>
                    <a:pt x="53388" y="349411"/>
                    <a:pt x="57150" y="361950"/>
                  </a:cubicBezTo>
                  <a:cubicBezTo>
                    <a:pt x="62920" y="381184"/>
                    <a:pt x="69850" y="400050"/>
                    <a:pt x="76200" y="419100"/>
                  </a:cubicBezTo>
                  <a:lnTo>
                    <a:pt x="95250" y="476250"/>
                  </a:lnTo>
                  <a:cubicBezTo>
                    <a:pt x="98425" y="485775"/>
                    <a:pt x="102340" y="495085"/>
                    <a:pt x="104775" y="504825"/>
                  </a:cubicBezTo>
                  <a:cubicBezTo>
                    <a:pt x="107950" y="517525"/>
                    <a:pt x="109143" y="530893"/>
                    <a:pt x="114300" y="542925"/>
                  </a:cubicBezTo>
                  <a:cubicBezTo>
                    <a:pt x="118809" y="553447"/>
                    <a:pt x="127670" y="561561"/>
                    <a:pt x="133350" y="571500"/>
                  </a:cubicBezTo>
                  <a:cubicBezTo>
                    <a:pt x="181689" y="656093"/>
                    <a:pt x="125038" y="568557"/>
                    <a:pt x="171450" y="638175"/>
                  </a:cubicBezTo>
                  <a:cubicBezTo>
                    <a:pt x="174625" y="650875"/>
                    <a:pt x="175818" y="664243"/>
                    <a:pt x="180975" y="676275"/>
                  </a:cubicBezTo>
                  <a:cubicBezTo>
                    <a:pt x="185484" y="686797"/>
                    <a:pt x="194905" y="694611"/>
                    <a:pt x="200025" y="704850"/>
                  </a:cubicBezTo>
                  <a:cubicBezTo>
                    <a:pt x="207671" y="720143"/>
                    <a:pt x="213668" y="736255"/>
                    <a:pt x="219075" y="752475"/>
                  </a:cubicBezTo>
                  <a:cubicBezTo>
                    <a:pt x="223185" y="764806"/>
                    <a:pt x="230481" y="805391"/>
                    <a:pt x="238125" y="819150"/>
                  </a:cubicBezTo>
                  <a:cubicBezTo>
                    <a:pt x="249244" y="839164"/>
                    <a:pt x="265986" y="855822"/>
                    <a:pt x="276225" y="876300"/>
                  </a:cubicBezTo>
                  <a:cubicBezTo>
                    <a:pt x="282575" y="889000"/>
                    <a:pt x="287022" y="902846"/>
                    <a:pt x="295275" y="914400"/>
                  </a:cubicBezTo>
                  <a:cubicBezTo>
                    <a:pt x="303105" y="925361"/>
                    <a:pt x="315580" y="932342"/>
                    <a:pt x="323850" y="942975"/>
                  </a:cubicBezTo>
                  <a:cubicBezTo>
                    <a:pt x="337906" y="961047"/>
                    <a:pt x="354710" y="978405"/>
                    <a:pt x="361950" y="1000125"/>
                  </a:cubicBezTo>
                  <a:cubicBezTo>
                    <a:pt x="365125" y="1009650"/>
                    <a:pt x="364375" y="1021600"/>
                    <a:pt x="371475" y="1028700"/>
                  </a:cubicBezTo>
                  <a:cubicBezTo>
                    <a:pt x="378575" y="1035800"/>
                    <a:pt x="390525" y="1035050"/>
                    <a:pt x="400050" y="1038225"/>
                  </a:cubicBezTo>
                  <a:cubicBezTo>
                    <a:pt x="422275" y="1060450"/>
                    <a:pt x="440573" y="1087465"/>
                    <a:pt x="466725" y="1104900"/>
                  </a:cubicBezTo>
                  <a:lnTo>
                    <a:pt x="552450" y="1162050"/>
                  </a:lnTo>
                  <a:lnTo>
                    <a:pt x="581025" y="1181100"/>
                  </a:lnTo>
                  <a:cubicBezTo>
                    <a:pt x="590550" y="1187450"/>
                    <a:pt x="598740" y="1196530"/>
                    <a:pt x="609600" y="1200150"/>
                  </a:cubicBezTo>
                  <a:lnTo>
                    <a:pt x="638175" y="1209675"/>
                  </a:lnTo>
                  <a:cubicBezTo>
                    <a:pt x="659241" y="1230741"/>
                    <a:pt x="668803" y="1244039"/>
                    <a:pt x="695325" y="1257300"/>
                  </a:cubicBezTo>
                  <a:cubicBezTo>
                    <a:pt x="704305" y="1261790"/>
                    <a:pt x="714375" y="1263650"/>
                    <a:pt x="723900" y="1266825"/>
                  </a:cubicBezTo>
                  <a:cubicBezTo>
                    <a:pt x="807382" y="1350307"/>
                    <a:pt x="701484" y="1248145"/>
                    <a:pt x="781050" y="1314450"/>
                  </a:cubicBezTo>
                  <a:cubicBezTo>
                    <a:pt x="791398" y="1323074"/>
                    <a:pt x="798417" y="1335553"/>
                    <a:pt x="809625" y="1343025"/>
                  </a:cubicBezTo>
                  <a:cubicBezTo>
                    <a:pt x="817979" y="1348594"/>
                    <a:pt x="828972" y="1348595"/>
                    <a:pt x="838200" y="1352550"/>
                  </a:cubicBezTo>
                  <a:cubicBezTo>
                    <a:pt x="920590" y="1387860"/>
                    <a:pt x="837862" y="1358787"/>
                    <a:pt x="904875" y="1381125"/>
                  </a:cubicBezTo>
                  <a:cubicBezTo>
                    <a:pt x="922263" y="1394166"/>
                    <a:pt x="986053" y="1443109"/>
                    <a:pt x="1000125" y="1447800"/>
                  </a:cubicBezTo>
                  <a:cubicBezTo>
                    <a:pt x="1019175" y="1454150"/>
                    <a:pt x="1039314" y="1457870"/>
                    <a:pt x="1057275" y="1466850"/>
                  </a:cubicBezTo>
                  <a:cubicBezTo>
                    <a:pt x="1069975" y="1473200"/>
                    <a:pt x="1081775" y="1481820"/>
                    <a:pt x="1095375" y="1485900"/>
                  </a:cubicBezTo>
                  <a:cubicBezTo>
                    <a:pt x="1165145" y="1506831"/>
                    <a:pt x="1132791" y="1484246"/>
                    <a:pt x="1181100" y="1504950"/>
                  </a:cubicBezTo>
                  <a:cubicBezTo>
                    <a:pt x="1297992" y="1555047"/>
                    <a:pt x="1152116" y="1495221"/>
                    <a:pt x="1247775" y="1543050"/>
                  </a:cubicBezTo>
                  <a:cubicBezTo>
                    <a:pt x="1263068" y="1550696"/>
                    <a:pt x="1279058" y="1557072"/>
                    <a:pt x="1295400" y="1562100"/>
                  </a:cubicBezTo>
                  <a:cubicBezTo>
                    <a:pt x="1356090" y="1580774"/>
                    <a:pt x="1365229" y="1578676"/>
                    <a:pt x="1419225" y="1590675"/>
                  </a:cubicBezTo>
                  <a:cubicBezTo>
                    <a:pt x="1432004" y="1593515"/>
                    <a:pt x="1444906" y="1596060"/>
                    <a:pt x="1457325" y="1600200"/>
                  </a:cubicBezTo>
                  <a:cubicBezTo>
                    <a:pt x="1473545" y="1605607"/>
                    <a:pt x="1488363" y="1615103"/>
                    <a:pt x="1504950" y="1619250"/>
                  </a:cubicBezTo>
                  <a:cubicBezTo>
                    <a:pt x="1526730" y="1624695"/>
                    <a:pt x="1549400" y="1625600"/>
                    <a:pt x="1571625" y="1628775"/>
                  </a:cubicBezTo>
                  <a:cubicBezTo>
                    <a:pt x="1642369" y="1652356"/>
                    <a:pt x="1590160" y="1638300"/>
                    <a:pt x="1733550" y="16383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 rot="3143212">
              <a:off x="2659994" y="7584483"/>
              <a:ext cx="17161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參拜路線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58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9198"/>
            <a:ext cx="6858000" cy="526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8004" y="287533"/>
            <a:ext cx="2778968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青山禪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院 </a:t>
            </a:r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</a:rPr>
              <a:t>─ 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寺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門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8004" y="6013748"/>
            <a:ext cx="6002796" cy="1169551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寺門上書「青山禪院」四個大字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兩旁對聯是「十里松杉藏古寺，百重雲水繞青山」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兩頭石獅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鎮守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51" y="7315200"/>
            <a:ext cx="5989349" cy="203132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進入寺門，便是佛門重地，以下哪種東西是絕對不受歡迎的：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75691" y="7556718"/>
            <a:ext cx="4360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武器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儒家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經書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酒精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飲品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菜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牛肉乾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豬肉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乾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照相機</a:t>
            </a:r>
            <a:endParaRPr lang="en-US" altLang="zh-HK" sz="1600" dirty="0">
              <a:latin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67268" y="6826175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TW" altLang="en-US" sz="1400" dirty="0">
                <a:solidFill>
                  <a:srgbClr val="FF0000"/>
                </a:solidFill>
                <a:latin typeface="新細明體" panose="02020500000000000000" pitchFamily="18" charset="-120"/>
              </a:rPr>
              <a:t>活動建議</a:t>
            </a:r>
            <a:r>
              <a:rPr lang="zh-CN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：寺門是拍攝團體照片的理想地點</a:t>
            </a:r>
            <a:r>
              <a:rPr lang="zh-CN" altLang="en-US" sz="1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zh-HK" altLang="en-US" sz="14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55990" y="7556718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55990" y="7800772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455990" y="8044826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455990" y="8288880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455990" y="8532934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455990" y="8776988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455990" y="9021044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455990" y="7552780"/>
            <a:ext cx="356616" cy="1586407"/>
            <a:chOff x="-228600" y="7552780"/>
            <a:chExt cx="356616" cy="1586407"/>
          </a:xfrm>
        </p:grpSpPr>
        <p:sp>
          <p:nvSpPr>
            <p:cNvPr id="9" name="文字方塊 8"/>
            <p:cNvSpPr txBox="1"/>
            <p:nvPr/>
          </p:nvSpPr>
          <p:spPr>
            <a:xfrm>
              <a:off x="-228600" y="7552780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-228600" y="8040888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-228600" y="8540069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-228600" y="8769855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4591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  <p:bldP spid="5" grpId="0"/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1451" y="287533"/>
            <a:ext cx="3167592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青山禪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院 </a:t>
            </a:r>
            <a:r>
              <a:rPr lang="en-US" altLang="zh-CN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 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四大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天王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72816" y="5655078"/>
            <a:ext cx="3384376" cy="3572357"/>
          </a:xfrm>
          <a:prstGeom prst="ellipse">
            <a:avLst/>
          </a:prstGeom>
          <a:solidFill>
            <a:srgbClr val="CCECFF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61143" y="7025758"/>
            <a:ext cx="1469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佛寺範圍</a:t>
            </a:r>
            <a:endParaRPr lang="en-US" altLang="zh-CN" sz="24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（道場）</a:t>
            </a:r>
            <a:endParaRPr lang="en-US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063" y="895634"/>
            <a:ext cx="1333137" cy="21793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53" y="895634"/>
            <a:ext cx="1310751" cy="21793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58" y="895634"/>
            <a:ext cx="1446987" cy="21793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04" y="895634"/>
            <a:ext cx="1183890" cy="21793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3903" y="3074954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東：持國天王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959403" y="3074954"/>
            <a:ext cx="1277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南</a:t>
            </a:r>
            <a:r>
              <a:rPr lang="zh-CN" altLang="en-US" sz="1400" dirty="0" smtClean="0"/>
              <a:t>：增長天王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331996" y="3074954"/>
            <a:ext cx="1277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西：廣目天王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779514" y="3074954"/>
            <a:ext cx="1277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/>
              <a:t>北：多聞天王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11451" y="3645838"/>
            <a:ext cx="5989349" cy="73866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佛教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源於印度，當時，一個佛寺的範圍，稱為「道場」，道場可以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是一個遼闊的山頭。於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是，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在佛寺的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四個邊界位置，安置了四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位孔武有力的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山神鎮守，號稱「四大天王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」，嚴防一切邪魔鬼怪進入道場。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37" y="8717961"/>
            <a:ext cx="955495" cy="101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6547" y="4800503"/>
            <a:ext cx="312265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請你為以下的佛寺範圍安置四大天王：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6505" y="5321654"/>
            <a:ext cx="1277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北：多聞天王</a:t>
            </a:r>
            <a:endParaRPr lang="en-US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7089" y="7274542"/>
            <a:ext cx="1277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西：廣目天王</a:t>
            </a:r>
            <a:endParaRPr lang="en-US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84698" y="9227435"/>
            <a:ext cx="1277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南</a:t>
            </a:r>
            <a:r>
              <a:rPr lang="zh-CN" altLang="en-US" sz="1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：增長天王</a:t>
            </a:r>
            <a:endParaRPr lang="en-US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57192" y="7274544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東：持國天王</a:t>
            </a:r>
            <a:endParaRPr lang="en-US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470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3" grpId="0"/>
      <p:bldP spid="14" grpId="0"/>
      <p:bldP spid="15" grpId="0"/>
      <p:bldP spid="7" grpId="0" animBg="1"/>
      <p:bldP spid="8" grpId="0" animBg="1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675" y="1637630"/>
            <a:ext cx="4128459" cy="335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3589" y="159251"/>
            <a:ext cx="6122457" cy="73866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佛教傳至中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國，佛寺規模變得小了，不再在四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個邊界安置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天王，改為在寺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門一併放置四大天王。這種在寺門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「屯置重兵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」的做法，慢慢成為傳統。因此，在中國的佛寺內，四大天王多是聚首一堂的。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3589" y="1000780"/>
            <a:ext cx="6122457" cy="52322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這是廣州著名的光孝寺，是廣州最古老的佛寺之一（公元</a:t>
            </a:r>
            <a:r>
              <a:rPr lang="en-US" altLang="zh-CN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401</a:t>
            </a: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建）。寺門的每側，均各安置兩位天王。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3662688" y="3314817"/>
            <a:ext cx="2814312" cy="6014252"/>
            <a:chOff x="3662688" y="3314817"/>
            <a:chExt cx="2814312" cy="6014252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688" y="5265035"/>
              <a:ext cx="2814312" cy="4064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Elbow Connector 3"/>
            <p:cNvCxnSpPr/>
            <p:nvPr/>
          </p:nvCxnSpPr>
          <p:spPr>
            <a:xfrm rot="16200000" flipH="1">
              <a:off x="4635050" y="3821874"/>
              <a:ext cx="1950217" cy="936104"/>
            </a:xfrm>
            <a:prstGeom prst="bentConnector3">
              <a:avLst>
                <a:gd name="adj1" fmla="val 264"/>
              </a:avLst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群組 2"/>
          <p:cNvGrpSpPr/>
          <p:nvPr/>
        </p:nvGrpSpPr>
        <p:grpSpPr>
          <a:xfrm>
            <a:off x="400327" y="3314818"/>
            <a:ext cx="2808312" cy="6014251"/>
            <a:chOff x="400327" y="3314818"/>
            <a:chExt cx="2808312" cy="6014251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327" y="5265035"/>
              <a:ext cx="2808312" cy="4064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Elbow Connector 9"/>
            <p:cNvCxnSpPr/>
            <p:nvPr/>
          </p:nvCxnSpPr>
          <p:spPr>
            <a:xfrm rot="5400000">
              <a:off x="337947" y="3798498"/>
              <a:ext cx="1950218" cy="982857"/>
            </a:xfrm>
            <a:prstGeom prst="bentConnector3">
              <a:avLst>
                <a:gd name="adj1" fmla="val -265"/>
              </a:avLst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245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4887"/>
            <a:ext cx="6858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8365" y="622005"/>
            <a:ext cx="3921968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青山禪院</a:t>
            </a:r>
            <a:r>
              <a:rPr lang="en-US" altLang="zh-CN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寺門</a:t>
            </a:r>
            <a:r>
              <a:rPr lang="en-US" altLang="zh-CN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四大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天王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90333" y="622005"/>
            <a:ext cx="2297287" cy="46166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請根據現場的資料，指出這幾個天王的名稱和代表的方位</a:t>
            </a:r>
            <a:r>
              <a:rPr lang="zh-TW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844005" y="4087670"/>
            <a:ext cx="1277094" cy="5208730"/>
            <a:chOff x="1844005" y="4087670"/>
            <a:chExt cx="1277094" cy="5208730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2057400" y="4087670"/>
              <a:ext cx="3448" cy="2694130"/>
            </a:xfrm>
            <a:prstGeom prst="line">
              <a:avLst/>
            </a:prstGeom>
            <a:ln w="28575">
              <a:solidFill>
                <a:srgbClr val="00B0F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844005" y="8988623"/>
              <a:ext cx="12770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南方增長天王</a:t>
              </a:r>
              <a:endParaRPr 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4825" y="6661957"/>
              <a:ext cx="1194901" cy="2258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群組 1"/>
          <p:cNvGrpSpPr/>
          <p:nvPr/>
        </p:nvGrpSpPr>
        <p:grpSpPr>
          <a:xfrm>
            <a:off x="389416" y="4087669"/>
            <a:ext cx="1467215" cy="5208731"/>
            <a:chOff x="389416" y="4087669"/>
            <a:chExt cx="1467215" cy="5208731"/>
          </a:xfrm>
        </p:grpSpPr>
        <p:cxnSp>
          <p:nvCxnSpPr>
            <p:cNvPr id="12" name="Elbow Connector 11"/>
            <p:cNvCxnSpPr/>
            <p:nvPr/>
          </p:nvCxnSpPr>
          <p:spPr>
            <a:xfrm rot="5400000">
              <a:off x="-288412" y="5140786"/>
              <a:ext cx="2574285" cy="468052"/>
            </a:xfrm>
            <a:prstGeom prst="bentConnector3">
              <a:avLst/>
            </a:prstGeom>
            <a:ln w="28575">
              <a:solidFill>
                <a:srgbClr val="00B0F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16471" y="8988623"/>
              <a:ext cx="14401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東方持國天王</a:t>
              </a:r>
              <a:endParaRPr 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416" y="6661956"/>
              <a:ext cx="1228712" cy="2258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群組 5"/>
          <p:cNvGrpSpPr/>
          <p:nvPr/>
        </p:nvGrpSpPr>
        <p:grpSpPr>
          <a:xfrm>
            <a:off x="3563562" y="3561387"/>
            <a:ext cx="1468175" cy="5735013"/>
            <a:chOff x="3563562" y="3561387"/>
            <a:chExt cx="1468175" cy="5735013"/>
          </a:xfrm>
        </p:grpSpPr>
        <p:cxnSp>
          <p:nvCxnSpPr>
            <p:cNvPr id="8" name="Elbow Connector 7"/>
            <p:cNvCxnSpPr/>
            <p:nvPr/>
          </p:nvCxnSpPr>
          <p:spPr>
            <a:xfrm rot="5400000">
              <a:off x="3157416" y="4787636"/>
              <a:ext cx="3100569" cy="648072"/>
            </a:xfrm>
            <a:prstGeom prst="bentConnector3">
              <a:avLst/>
            </a:prstGeom>
            <a:ln w="28575">
              <a:solidFill>
                <a:srgbClr val="00B0F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617366" y="8988623"/>
              <a:ext cx="12770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西方廣目天王</a:t>
              </a:r>
              <a:endParaRPr 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562" y="6661957"/>
              <a:ext cx="1273538" cy="2258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群組 6"/>
          <p:cNvGrpSpPr/>
          <p:nvPr/>
        </p:nvGrpSpPr>
        <p:grpSpPr>
          <a:xfrm>
            <a:off x="5040984" y="3853645"/>
            <a:ext cx="1466462" cy="5442755"/>
            <a:chOff x="5040984" y="3853645"/>
            <a:chExt cx="1466462" cy="5442755"/>
          </a:xfrm>
        </p:grpSpPr>
        <p:cxnSp>
          <p:nvCxnSpPr>
            <p:cNvPr id="5" name="Straight Arrow Connector 4"/>
            <p:cNvCxnSpPr/>
            <p:nvPr/>
          </p:nvCxnSpPr>
          <p:spPr>
            <a:xfrm flipH="1" flipV="1">
              <a:off x="5805264" y="3853645"/>
              <a:ext cx="62136" cy="2928155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166717" y="8988623"/>
              <a:ext cx="12770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北方多聞天王</a:t>
              </a:r>
              <a:endParaRPr 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984" y="6661956"/>
              <a:ext cx="1466462" cy="2258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908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4074368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光孝寺 </a:t>
            </a:r>
            <a:r>
              <a:rPr lang="en-US" altLang="zh-CN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 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彌勒佛與韋陀護法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9" y="2343631"/>
            <a:ext cx="4128459" cy="335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33" y="5943600"/>
            <a:ext cx="4175787" cy="339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4654317" y="764793"/>
            <a:ext cx="2400716" cy="1464037"/>
            <a:chOff x="4654317" y="764793"/>
            <a:chExt cx="2400716" cy="1464037"/>
          </a:xfrm>
        </p:grpSpPr>
        <p:sp>
          <p:nvSpPr>
            <p:cNvPr id="5" name="TextBox 4"/>
            <p:cNvSpPr txBox="1"/>
            <p:nvPr/>
          </p:nvSpPr>
          <p:spPr>
            <a:xfrm>
              <a:off x="4654317" y="1146382"/>
              <a:ext cx="1152128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彌勒佛</a:t>
              </a:r>
              <a:endParaRPr lang="zh-HK" altLang="en-US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54317" y="764793"/>
              <a:ext cx="1152128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韋陀護法</a:t>
              </a:r>
              <a:endParaRPr lang="zh-HK" altLang="en-US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5224264" y="1630108"/>
              <a:ext cx="657868" cy="444832"/>
            </a:xfrm>
            <a:custGeom>
              <a:avLst/>
              <a:gdLst>
                <a:gd name="connsiteX0" fmla="*/ 0 w 1733550"/>
                <a:gd name="connsiteY0" fmla="*/ 0 h 1642457"/>
                <a:gd name="connsiteX1" fmla="*/ 9525 w 1733550"/>
                <a:gd name="connsiteY1" fmla="*/ 180975 h 1642457"/>
                <a:gd name="connsiteX2" fmla="*/ 19050 w 1733550"/>
                <a:gd name="connsiteY2" fmla="*/ 209550 h 1642457"/>
                <a:gd name="connsiteX3" fmla="*/ 28575 w 1733550"/>
                <a:gd name="connsiteY3" fmla="*/ 257175 h 1642457"/>
                <a:gd name="connsiteX4" fmla="*/ 47625 w 1733550"/>
                <a:gd name="connsiteY4" fmla="*/ 323850 h 1642457"/>
                <a:gd name="connsiteX5" fmla="*/ 57150 w 1733550"/>
                <a:gd name="connsiteY5" fmla="*/ 361950 h 1642457"/>
                <a:gd name="connsiteX6" fmla="*/ 76200 w 1733550"/>
                <a:gd name="connsiteY6" fmla="*/ 419100 h 1642457"/>
                <a:gd name="connsiteX7" fmla="*/ 95250 w 1733550"/>
                <a:gd name="connsiteY7" fmla="*/ 476250 h 1642457"/>
                <a:gd name="connsiteX8" fmla="*/ 104775 w 1733550"/>
                <a:gd name="connsiteY8" fmla="*/ 504825 h 1642457"/>
                <a:gd name="connsiteX9" fmla="*/ 114300 w 1733550"/>
                <a:gd name="connsiteY9" fmla="*/ 542925 h 1642457"/>
                <a:gd name="connsiteX10" fmla="*/ 133350 w 1733550"/>
                <a:gd name="connsiteY10" fmla="*/ 571500 h 1642457"/>
                <a:gd name="connsiteX11" fmla="*/ 171450 w 1733550"/>
                <a:gd name="connsiteY11" fmla="*/ 638175 h 1642457"/>
                <a:gd name="connsiteX12" fmla="*/ 180975 w 1733550"/>
                <a:gd name="connsiteY12" fmla="*/ 676275 h 1642457"/>
                <a:gd name="connsiteX13" fmla="*/ 200025 w 1733550"/>
                <a:gd name="connsiteY13" fmla="*/ 704850 h 1642457"/>
                <a:gd name="connsiteX14" fmla="*/ 219075 w 1733550"/>
                <a:gd name="connsiteY14" fmla="*/ 752475 h 1642457"/>
                <a:gd name="connsiteX15" fmla="*/ 238125 w 1733550"/>
                <a:gd name="connsiteY15" fmla="*/ 819150 h 1642457"/>
                <a:gd name="connsiteX16" fmla="*/ 276225 w 1733550"/>
                <a:gd name="connsiteY16" fmla="*/ 876300 h 1642457"/>
                <a:gd name="connsiteX17" fmla="*/ 295275 w 1733550"/>
                <a:gd name="connsiteY17" fmla="*/ 914400 h 1642457"/>
                <a:gd name="connsiteX18" fmla="*/ 323850 w 1733550"/>
                <a:gd name="connsiteY18" fmla="*/ 942975 h 1642457"/>
                <a:gd name="connsiteX19" fmla="*/ 361950 w 1733550"/>
                <a:gd name="connsiteY19" fmla="*/ 1000125 h 1642457"/>
                <a:gd name="connsiteX20" fmla="*/ 371475 w 1733550"/>
                <a:gd name="connsiteY20" fmla="*/ 1028700 h 1642457"/>
                <a:gd name="connsiteX21" fmla="*/ 400050 w 1733550"/>
                <a:gd name="connsiteY21" fmla="*/ 1038225 h 1642457"/>
                <a:gd name="connsiteX22" fmla="*/ 466725 w 1733550"/>
                <a:gd name="connsiteY22" fmla="*/ 1104900 h 1642457"/>
                <a:gd name="connsiteX23" fmla="*/ 552450 w 1733550"/>
                <a:gd name="connsiteY23" fmla="*/ 1162050 h 1642457"/>
                <a:gd name="connsiteX24" fmla="*/ 581025 w 1733550"/>
                <a:gd name="connsiteY24" fmla="*/ 1181100 h 1642457"/>
                <a:gd name="connsiteX25" fmla="*/ 609600 w 1733550"/>
                <a:gd name="connsiteY25" fmla="*/ 1200150 h 1642457"/>
                <a:gd name="connsiteX26" fmla="*/ 638175 w 1733550"/>
                <a:gd name="connsiteY26" fmla="*/ 1209675 h 1642457"/>
                <a:gd name="connsiteX27" fmla="*/ 695325 w 1733550"/>
                <a:gd name="connsiteY27" fmla="*/ 1257300 h 1642457"/>
                <a:gd name="connsiteX28" fmla="*/ 723900 w 1733550"/>
                <a:gd name="connsiteY28" fmla="*/ 1266825 h 1642457"/>
                <a:gd name="connsiteX29" fmla="*/ 781050 w 1733550"/>
                <a:gd name="connsiteY29" fmla="*/ 1314450 h 1642457"/>
                <a:gd name="connsiteX30" fmla="*/ 809625 w 1733550"/>
                <a:gd name="connsiteY30" fmla="*/ 1343025 h 1642457"/>
                <a:gd name="connsiteX31" fmla="*/ 838200 w 1733550"/>
                <a:gd name="connsiteY31" fmla="*/ 1352550 h 1642457"/>
                <a:gd name="connsiteX32" fmla="*/ 904875 w 1733550"/>
                <a:gd name="connsiteY32" fmla="*/ 1381125 h 1642457"/>
                <a:gd name="connsiteX33" fmla="*/ 1000125 w 1733550"/>
                <a:gd name="connsiteY33" fmla="*/ 1447800 h 1642457"/>
                <a:gd name="connsiteX34" fmla="*/ 1057275 w 1733550"/>
                <a:gd name="connsiteY34" fmla="*/ 1466850 h 1642457"/>
                <a:gd name="connsiteX35" fmla="*/ 1095375 w 1733550"/>
                <a:gd name="connsiteY35" fmla="*/ 1485900 h 1642457"/>
                <a:gd name="connsiteX36" fmla="*/ 1181100 w 1733550"/>
                <a:gd name="connsiteY36" fmla="*/ 1504950 h 1642457"/>
                <a:gd name="connsiteX37" fmla="*/ 1247775 w 1733550"/>
                <a:gd name="connsiteY37" fmla="*/ 1543050 h 1642457"/>
                <a:gd name="connsiteX38" fmla="*/ 1295400 w 1733550"/>
                <a:gd name="connsiteY38" fmla="*/ 1562100 h 1642457"/>
                <a:gd name="connsiteX39" fmla="*/ 1419225 w 1733550"/>
                <a:gd name="connsiteY39" fmla="*/ 1590675 h 1642457"/>
                <a:gd name="connsiteX40" fmla="*/ 1457325 w 1733550"/>
                <a:gd name="connsiteY40" fmla="*/ 1600200 h 1642457"/>
                <a:gd name="connsiteX41" fmla="*/ 1504950 w 1733550"/>
                <a:gd name="connsiteY41" fmla="*/ 1619250 h 1642457"/>
                <a:gd name="connsiteX42" fmla="*/ 1571625 w 1733550"/>
                <a:gd name="connsiteY42" fmla="*/ 1628775 h 1642457"/>
                <a:gd name="connsiteX43" fmla="*/ 1733550 w 1733550"/>
                <a:gd name="connsiteY43" fmla="*/ 1638300 h 1642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33550" h="1642457">
                  <a:moveTo>
                    <a:pt x="0" y="0"/>
                  </a:moveTo>
                  <a:cubicBezTo>
                    <a:pt x="3175" y="60325"/>
                    <a:pt x="4056" y="120815"/>
                    <a:pt x="9525" y="180975"/>
                  </a:cubicBezTo>
                  <a:cubicBezTo>
                    <a:pt x="10434" y="190974"/>
                    <a:pt x="16615" y="199810"/>
                    <a:pt x="19050" y="209550"/>
                  </a:cubicBezTo>
                  <a:cubicBezTo>
                    <a:pt x="22977" y="225256"/>
                    <a:pt x="25063" y="241371"/>
                    <a:pt x="28575" y="257175"/>
                  </a:cubicBezTo>
                  <a:cubicBezTo>
                    <a:pt x="43463" y="324173"/>
                    <a:pt x="31714" y="268163"/>
                    <a:pt x="47625" y="323850"/>
                  </a:cubicBezTo>
                  <a:cubicBezTo>
                    <a:pt x="51221" y="336437"/>
                    <a:pt x="53388" y="349411"/>
                    <a:pt x="57150" y="361950"/>
                  </a:cubicBezTo>
                  <a:cubicBezTo>
                    <a:pt x="62920" y="381184"/>
                    <a:pt x="69850" y="400050"/>
                    <a:pt x="76200" y="419100"/>
                  </a:cubicBezTo>
                  <a:lnTo>
                    <a:pt x="95250" y="476250"/>
                  </a:lnTo>
                  <a:cubicBezTo>
                    <a:pt x="98425" y="485775"/>
                    <a:pt x="102340" y="495085"/>
                    <a:pt x="104775" y="504825"/>
                  </a:cubicBezTo>
                  <a:cubicBezTo>
                    <a:pt x="107950" y="517525"/>
                    <a:pt x="109143" y="530893"/>
                    <a:pt x="114300" y="542925"/>
                  </a:cubicBezTo>
                  <a:cubicBezTo>
                    <a:pt x="118809" y="553447"/>
                    <a:pt x="127670" y="561561"/>
                    <a:pt x="133350" y="571500"/>
                  </a:cubicBezTo>
                  <a:cubicBezTo>
                    <a:pt x="181689" y="656093"/>
                    <a:pt x="125038" y="568557"/>
                    <a:pt x="171450" y="638175"/>
                  </a:cubicBezTo>
                  <a:cubicBezTo>
                    <a:pt x="174625" y="650875"/>
                    <a:pt x="175818" y="664243"/>
                    <a:pt x="180975" y="676275"/>
                  </a:cubicBezTo>
                  <a:cubicBezTo>
                    <a:pt x="185484" y="686797"/>
                    <a:pt x="194905" y="694611"/>
                    <a:pt x="200025" y="704850"/>
                  </a:cubicBezTo>
                  <a:cubicBezTo>
                    <a:pt x="207671" y="720143"/>
                    <a:pt x="213668" y="736255"/>
                    <a:pt x="219075" y="752475"/>
                  </a:cubicBezTo>
                  <a:cubicBezTo>
                    <a:pt x="223185" y="764806"/>
                    <a:pt x="230481" y="805391"/>
                    <a:pt x="238125" y="819150"/>
                  </a:cubicBezTo>
                  <a:cubicBezTo>
                    <a:pt x="249244" y="839164"/>
                    <a:pt x="265986" y="855822"/>
                    <a:pt x="276225" y="876300"/>
                  </a:cubicBezTo>
                  <a:cubicBezTo>
                    <a:pt x="282575" y="889000"/>
                    <a:pt x="287022" y="902846"/>
                    <a:pt x="295275" y="914400"/>
                  </a:cubicBezTo>
                  <a:cubicBezTo>
                    <a:pt x="303105" y="925361"/>
                    <a:pt x="315580" y="932342"/>
                    <a:pt x="323850" y="942975"/>
                  </a:cubicBezTo>
                  <a:cubicBezTo>
                    <a:pt x="337906" y="961047"/>
                    <a:pt x="354710" y="978405"/>
                    <a:pt x="361950" y="1000125"/>
                  </a:cubicBezTo>
                  <a:cubicBezTo>
                    <a:pt x="365125" y="1009650"/>
                    <a:pt x="364375" y="1021600"/>
                    <a:pt x="371475" y="1028700"/>
                  </a:cubicBezTo>
                  <a:cubicBezTo>
                    <a:pt x="378575" y="1035800"/>
                    <a:pt x="390525" y="1035050"/>
                    <a:pt x="400050" y="1038225"/>
                  </a:cubicBezTo>
                  <a:cubicBezTo>
                    <a:pt x="422275" y="1060450"/>
                    <a:pt x="440573" y="1087465"/>
                    <a:pt x="466725" y="1104900"/>
                  </a:cubicBezTo>
                  <a:lnTo>
                    <a:pt x="552450" y="1162050"/>
                  </a:lnTo>
                  <a:lnTo>
                    <a:pt x="581025" y="1181100"/>
                  </a:lnTo>
                  <a:cubicBezTo>
                    <a:pt x="590550" y="1187450"/>
                    <a:pt x="598740" y="1196530"/>
                    <a:pt x="609600" y="1200150"/>
                  </a:cubicBezTo>
                  <a:lnTo>
                    <a:pt x="638175" y="1209675"/>
                  </a:lnTo>
                  <a:cubicBezTo>
                    <a:pt x="659241" y="1230741"/>
                    <a:pt x="668803" y="1244039"/>
                    <a:pt x="695325" y="1257300"/>
                  </a:cubicBezTo>
                  <a:cubicBezTo>
                    <a:pt x="704305" y="1261790"/>
                    <a:pt x="714375" y="1263650"/>
                    <a:pt x="723900" y="1266825"/>
                  </a:cubicBezTo>
                  <a:cubicBezTo>
                    <a:pt x="807382" y="1350307"/>
                    <a:pt x="701484" y="1248145"/>
                    <a:pt x="781050" y="1314450"/>
                  </a:cubicBezTo>
                  <a:cubicBezTo>
                    <a:pt x="791398" y="1323074"/>
                    <a:pt x="798417" y="1335553"/>
                    <a:pt x="809625" y="1343025"/>
                  </a:cubicBezTo>
                  <a:cubicBezTo>
                    <a:pt x="817979" y="1348594"/>
                    <a:pt x="828972" y="1348595"/>
                    <a:pt x="838200" y="1352550"/>
                  </a:cubicBezTo>
                  <a:cubicBezTo>
                    <a:pt x="920590" y="1387860"/>
                    <a:pt x="837862" y="1358787"/>
                    <a:pt x="904875" y="1381125"/>
                  </a:cubicBezTo>
                  <a:cubicBezTo>
                    <a:pt x="922263" y="1394166"/>
                    <a:pt x="986053" y="1443109"/>
                    <a:pt x="1000125" y="1447800"/>
                  </a:cubicBezTo>
                  <a:cubicBezTo>
                    <a:pt x="1019175" y="1454150"/>
                    <a:pt x="1039314" y="1457870"/>
                    <a:pt x="1057275" y="1466850"/>
                  </a:cubicBezTo>
                  <a:cubicBezTo>
                    <a:pt x="1069975" y="1473200"/>
                    <a:pt x="1081775" y="1481820"/>
                    <a:pt x="1095375" y="1485900"/>
                  </a:cubicBezTo>
                  <a:cubicBezTo>
                    <a:pt x="1165145" y="1506831"/>
                    <a:pt x="1132791" y="1484246"/>
                    <a:pt x="1181100" y="1504950"/>
                  </a:cubicBezTo>
                  <a:cubicBezTo>
                    <a:pt x="1297992" y="1555047"/>
                    <a:pt x="1152116" y="1495221"/>
                    <a:pt x="1247775" y="1543050"/>
                  </a:cubicBezTo>
                  <a:cubicBezTo>
                    <a:pt x="1263068" y="1550696"/>
                    <a:pt x="1279058" y="1557072"/>
                    <a:pt x="1295400" y="1562100"/>
                  </a:cubicBezTo>
                  <a:cubicBezTo>
                    <a:pt x="1356090" y="1580774"/>
                    <a:pt x="1365229" y="1578676"/>
                    <a:pt x="1419225" y="1590675"/>
                  </a:cubicBezTo>
                  <a:cubicBezTo>
                    <a:pt x="1432004" y="1593515"/>
                    <a:pt x="1444906" y="1596060"/>
                    <a:pt x="1457325" y="1600200"/>
                  </a:cubicBezTo>
                  <a:cubicBezTo>
                    <a:pt x="1473545" y="1605607"/>
                    <a:pt x="1488363" y="1615103"/>
                    <a:pt x="1504950" y="1619250"/>
                  </a:cubicBezTo>
                  <a:cubicBezTo>
                    <a:pt x="1526730" y="1624695"/>
                    <a:pt x="1549400" y="1625600"/>
                    <a:pt x="1571625" y="1628775"/>
                  </a:cubicBezTo>
                  <a:cubicBezTo>
                    <a:pt x="1642369" y="1652356"/>
                    <a:pt x="1590160" y="1638300"/>
                    <a:pt x="1733550" y="16383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headEnd type="arrow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 rot="1391639">
              <a:off x="5470857" y="1921053"/>
              <a:ext cx="1584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參拜路線</a:t>
              </a:r>
              <a:endParaRPr lang="en-US" sz="14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74508" y="2341738"/>
            <a:ext cx="2035300" cy="1169551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穿過寺門，便看到俗稱笑臉佛或大肚佛的彌勒佛，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笑容可掬</a:t>
            </a:r>
            <a:r>
              <a:rPr lang="zh-TW" altLang="zh-HK" sz="1400" dirty="0">
                <a:latin typeface="新細明體" panose="02020500000000000000" pitchFamily="18" charset="-120"/>
              </a:rPr>
              <a:t>（</a:t>
            </a:r>
            <a:r>
              <a:rPr lang="zh-TW" altLang="en-US" sz="1400" dirty="0" smtClean="0">
                <a:latin typeface="新細明體" panose="02020500000000000000" pitchFamily="18" charset="-120"/>
              </a:rPr>
              <a:t>音</a:t>
            </a:r>
            <a:r>
              <a:rPr lang="zh-TW" altLang="zh-HK" sz="1400" dirty="0"/>
              <a:t>菊</a:t>
            </a:r>
            <a:r>
              <a:rPr lang="zh-TW" altLang="zh-HK" sz="1400" dirty="0" smtClean="0">
                <a:latin typeface="新細明體" panose="02020500000000000000" pitchFamily="18" charset="-120"/>
              </a:rPr>
              <a:t>）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給參拜信眾歡樂的感覺，以表歡迎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6920" y="5943600"/>
            <a:ext cx="2012888" cy="166199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與彌勒佛背靠背的，是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手持降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魔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金剛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杵</a:t>
            </a:r>
            <a:r>
              <a:rPr lang="zh-TW" altLang="zh-HK" sz="1400" dirty="0">
                <a:latin typeface="新細明體" panose="02020500000000000000" pitchFamily="18" charset="-120"/>
              </a:rPr>
              <a:t>（</a:t>
            </a:r>
            <a:r>
              <a:rPr lang="zh-TW" altLang="en-US" sz="1400" dirty="0" smtClean="0">
                <a:latin typeface="新細明體" panose="02020500000000000000" pitchFamily="18" charset="-120"/>
              </a:rPr>
              <a:t>音</a:t>
            </a:r>
            <a:r>
              <a:rPr lang="zh-TW" altLang="zh-HK" sz="1400" dirty="0"/>
              <a:t>處</a:t>
            </a:r>
            <a:r>
              <a:rPr lang="zh-TW" altLang="zh-HK" sz="1400" dirty="0" smtClean="0">
                <a:latin typeface="新細明體" panose="02020500000000000000" pitchFamily="18" charset="-120"/>
              </a:rPr>
              <a:t>）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韋陀護法。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如果四大天王是守護門口的衛士，那麼韋陀便是看管寺內的護法將軍。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63229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5449708-ACC8-41C4-A8FC-7759B1192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52" r="8211" b="1793"/>
          <a:stretch/>
        </p:blipFill>
        <p:spPr>
          <a:xfrm>
            <a:off x="128810" y="3206894"/>
            <a:ext cx="6734129" cy="5880565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44B9FB1A-651D-4003-9B94-06BF27E4A260}"/>
              </a:ext>
            </a:extLst>
          </p:cNvPr>
          <p:cNvSpPr txBox="1">
            <a:spLocks/>
          </p:cNvSpPr>
          <p:nvPr/>
        </p:nvSpPr>
        <p:spPr>
          <a:xfrm>
            <a:off x="1032484" y="1398092"/>
            <a:ext cx="4793032" cy="1649908"/>
          </a:xfrm>
          <a:prstGeom prst="rect">
            <a:avLst/>
          </a:prstGeom>
          <a:noFill/>
          <a:ln w="79375" cap="flat" cmpd="thickThin" algn="ctr">
            <a:noFill/>
            <a:prstDash val="soli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rtlCol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800" b="1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兩晉</a:t>
            </a:r>
            <a:r>
              <a:rPr lang="zh-TW" altLang="en-US" sz="4800" b="1" dirty="0" smtClean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南北朝</a:t>
            </a:r>
            <a:endParaRPr lang="en-US" altLang="zh-TW" sz="4800" b="1" dirty="0" smtClean="0">
              <a:solidFill>
                <a:schemeClr val="bg2">
                  <a:lumMod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4800" b="1" dirty="0" smtClean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香港</a:t>
            </a:r>
            <a:r>
              <a:rPr lang="zh-TW" altLang="en-US" sz="4800" b="1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古蹟考察</a:t>
            </a:r>
          </a:p>
        </p:txBody>
      </p:sp>
      <p:sp>
        <p:nvSpPr>
          <p:cNvPr id="4" name="副標題 2">
            <a:extLst>
              <a:ext uri="{FF2B5EF4-FFF2-40B4-BE49-F238E27FC236}">
                <a16:creationId xmlns:a16="http://schemas.microsoft.com/office/drawing/2014/main" id="{2E89194E-B686-4D30-A098-F11A011A27F7}"/>
              </a:ext>
            </a:extLst>
          </p:cNvPr>
          <p:cNvSpPr txBox="1">
            <a:spLocks/>
          </p:cNvSpPr>
          <p:nvPr/>
        </p:nvSpPr>
        <p:spPr>
          <a:xfrm>
            <a:off x="-1107504" y="9399497"/>
            <a:ext cx="9145016" cy="857741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1600" b="1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香港中文大學</a:t>
            </a:r>
            <a:r>
              <a:rPr lang="zh-TW" altLang="en-US" sz="1600" b="1" dirty="0" smtClean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歷史系   </a:t>
            </a:r>
            <a:r>
              <a:rPr lang="zh-TW" altLang="en-US" sz="1600" b="1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中國歷史研究中心 </a:t>
            </a:r>
            <a:r>
              <a:rPr lang="zh-TW" altLang="en-US" sz="1600" b="1" dirty="0" smtClean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教育局</a:t>
            </a:r>
            <a:r>
              <a:rPr lang="zh-TW" altLang="en-US" sz="1600" b="1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課程發展處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2A760C5-F82F-4599-BA0D-5240EED32286}"/>
              </a:ext>
            </a:extLst>
          </p:cNvPr>
          <p:cNvSpPr/>
          <p:nvPr/>
        </p:nvSpPr>
        <p:spPr>
          <a:xfrm>
            <a:off x="1777414" y="3938887"/>
            <a:ext cx="3436917" cy="660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cap="all" spc="553" dirty="0">
                <a:solidFill>
                  <a:schemeClr val="bg2">
                    <a:lumMod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屯門青山禪院</a:t>
            </a:r>
            <a:endParaRPr lang="zh-HK" altLang="en-US" sz="3600" b="1" cap="all" spc="553" dirty="0">
              <a:solidFill>
                <a:schemeClr val="bg2">
                  <a:lumMod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18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032" y="264591"/>
            <a:ext cx="2778968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青山禪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院：彌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勒佛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1447800"/>
            <a:ext cx="1483625" cy="182880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青山禪院沒有彌勒佛像，只在小亭上掛上彌勒畫像代替，這在中國佛寺中是比較少見的，可能與營建時經費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不足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有關。</a:t>
            </a:r>
            <a:endParaRPr lang="en-US" altLang="zh-TW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E12D6F6-22DC-4402-8D87-FB89C01232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32"/>
          <a:stretch/>
        </p:blipFill>
        <p:spPr>
          <a:xfrm>
            <a:off x="388176" y="6248400"/>
            <a:ext cx="3659389" cy="31242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1808D9A-337B-42FD-9897-3A34A093E41F}"/>
              </a:ext>
            </a:extLst>
          </p:cNvPr>
          <p:cNvSpPr/>
          <p:nvPr/>
        </p:nvSpPr>
        <p:spPr>
          <a:xfrm>
            <a:off x="4047565" y="6248400"/>
            <a:ext cx="2369377" cy="2677656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just"/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值得注意的是，小亭下放了一個疑似化石的東西，用紅漆寫上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龍骨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二字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。有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說是史前恐龍的化石，亦有說是鯨魚等大魚的化石。</a:t>
            </a:r>
            <a:endParaRPr lang="en-US" altLang="zh-TW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just"/>
            <a:endParaRPr lang="en-US" altLang="zh-TW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just"/>
            <a:r>
              <a:rPr lang="ja-JP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另一傳説則與杯渡禪師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有關。據聞當時</a:t>
            </a:r>
            <a:r>
              <a:rPr lang="ja-JP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有巨魚為禍海上，擾亂漁民作業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ja-JP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禪師遂以神力降伏，並曉以佛法，巨魚聞法得道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ja-JP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遺下龍骨於寺，永為供奉，以茲</a:t>
            </a:r>
            <a:r>
              <a:rPr lang="ja-JP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憑證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云云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ja-JP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B899E91-008A-43A1-8794-645B215B72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6749" t="3696"/>
          <a:stretch/>
        </p:blipFill>
        <p:spPr>
          <a:xfrm>
            <a:off x="0" y="812882"/>
            <a:ext cx="5105400" cy="5081645"/>
          </a:xfrm>
          <a:prstGeom prst="rect">
            <a:avLst/>
          </a:prstGeom>
        </p:spPr>
      </p:pic>
      <p:cxnSp>
        <p:nvCxnSpPr>
          <p:cNvPr id="12" name="Elbow Connector 11"/>
          <p:cNvCxnSpPr/>
          <p:nvPr/>
        </p:nvCxnSpPr>
        <p:spPr>
          <a:xfrm flipV="1">
            <a:off x="1052736" y="4484948"/>
            <a:ext cx="1080120" cy="1092121"/>
          </a:xfrm>
          <a:prstGeom prst="bentConnector3">
            <a:avLst>
              <a:gd name="adj1" fmla="val -794"/>
            </a:avLst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2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803" y="742754"/>
            <a:ext cx="3340424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從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韋陀姿勢看佛寺投宿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9219" name="Picture 3" descr="C:\Users\swcheung\Downloads\Picture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03" y="2895600"/>
            <a:ext cx="1996719" cy="327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31" y="2895600"/>
            <a:ext cx="2095140" cy="327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681" y="2895600"/>
            <a:ext cx="1948339" cy="327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802" y="1219200"/>
            <a:ext cx="6303217" cy="73711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古代交通不便，參觀佛寺不一定可以即日來回，那麼善信如何知道佛寺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可否投宿（俗稱「掛單」）？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建議在打攪和尚之前，最好先看看手持降魔金剛杵的韋陀護法像了。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803" y="6171125"/>
            <a:ext cx="1996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韋陀握金剛杵住地，表示本寺不招待投宿或齋菜。不用問和尚，免自討沒趣！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122" y="6171125"/>
            <a:ext cx="19967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韋陀一手舉起金剛杵，表示本寺可招待投宿或招待齋菜，但不超過三天。善信不妨跟和尚談談。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32681" y="6171124"/>
            <a:ext cx="1996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韋陀雙手合掌捧杵，表示歡迎投宿並招待齋菜。見到這個韋陀造像，善信最開心了。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05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2534" y="304800"/>
            <a:ext cx="3135963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青山禪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院 </a:t>
            </a:r>
            <a:r>
              <a:rPr lang="en-US" altLang="zh-CN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 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韋陀護法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7163085"/>
            <a:ext cx="5717794" cy="73866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633413" indent="-633413" algn="just"/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問題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觀看此韋陀，你能判斷青山禪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院是否接受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掛單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（招待住宿）？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又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可以掛單多少天？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just"/>
            <a:r>
              <a:rPr lang="en-US" altLang="zh-CN" sz="1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       </a:t>
            </a:r>
            <a:endParaRPr lang="en-US" altLang="zh-CN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5789" y="1814530"/>
            <a:ext cx="2457209" cy="1661993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在彌勒佛畫像的背後，有精緻的韋陀護法殿，是香港早期富商何甘棠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en-US" altLang="zh-CN" sz="1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1886-1950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資助興建，請在牌匾</a:t>
            </a:r>
            <a:r>
              <a:rPr lang="zh-TW" altLang="zh-HK" sz="1400" dirty="0">
                <a:latin typeface="新細明體" panose="02020500000000000000" pitchFamily="18" charset="-120"/>
              </a:rPr>
              <a:t>（</a:t>
            </a:r>
            <a:r>
              <a:rPr lang="zh-TW" altLang="en-US" sz="1400" dirty="0" smtClean="0">
                <a:latin typeface="新細明體" panose="02020500000000000000" pitchFamily="18" charset="-120"/>
              </a:rPr>
              <a:t>音</a:t>
            </a:r>
            <a:r>
              <a:rPr lang="zh-TW" altLang="zh-HK" sz="1400" dirty="0"/>
              <a:t>貶</a:t>
            </a:r>
            <a:r>
              <a:rPr lang="zh-TW" altLang="zh-HK" sz="1400" dirty="0" smtClean="0">
                <a:latin typeface="新細明體" panose="02020500000000000000" pitchFamily="18" charset="-120"/>
              </a:rPr>
              <a:t>） 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護法殿」和對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聯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「寶杵蕩平魔外道；威神擁護法王城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」找出這捐款者的名字。</a:t>
            </a:r>
            <a:endParaRPr lang="en-US" altLang="zh-TW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D147279-4EE5-46D3-896F-CDB9587C2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7"/>
          <a:stretch/>
        </p:blipFill>
        <p:spPr>
          <a:xfrm>
            <a:off x="4289" y="1047667"/>
            <a:ext cx="4083664" cy="5998442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1975104" y="3531944"/>
            <a:ext cx="4717894" cy="3505200"/>
            <a:chOff x="1975104" y="3531944"/>
            <a:chExt cx="4717894" cy="3505200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789" y="3531944"/>
              <a:ext cx="2457209" cy="3505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Freeform 1"/>
            <p:cNvSpPr/>
            <p:nvPr/>
          </p:nvSpPr>
          <p:spPr>
            <a:xfrm>
              <a:off x="1975104" y="4618741"/>
              <a:ext cx="2548128" cy="423376"/>
            </a:xfrm>
            <a:custGeom>
              <a:avLst/>
              <a:gdLst>
                <a:gd name="connsiteX0" fmla="*/ 0 w 2548128"/>
                <a:gd name="connsiteY0" fmla="*/ 353568 h 390809"/>
                <a:gd name="connsiteX1" fmla="*/ 60960 w 2548128"/>
                <a:gd name="connsiteY1" fmla="*/ 292608 h 390809"/>
                <a:gd name="connsiteX2" fmla="*/ 243840 w 2548128"/>
                <a:gd name="connsiteY2" fmla="*/ 195072 h 390809"/>
                <a:gd name="connsiteX3" fmla="*/ 304800 w 2548128"/>
                <a:gd name="connsiteY3" fmla="*/ 158496 h 390809"/>
                <a:gd name="connsiteX4" fmla="*/ 341376 w 2548128"/>
                <a:gd name="connsiteY4" fmla="*/ 146304 h 390809"/>
                <a:gd name="connsiteX5" fmla="*/ 390144 w 2548128"/>
                <a:gd name="connsiteY5" fmla="*/ 121920 h 390809"/>
                <a:gd name="connsiteX6" fmla="*/ 499872 w 2548128"/>
                <a:gd name="connsiteY6" fmla="*/ 48768 h 390809"/>
                <a:gd name="connsiteX7" fmla="*/ 621792 w 2548128"/>
                <a:gd name="connsiteY7" fmla="*/ 0 h 390809"/>
                <a:gd name="connsiteX8" fmla="*/ 890016 w 2548128"/>
                <a:gd name="connsiteY8" fmla="*/ 12192 h 390809"/>
                <a:gd name="connsiteX9" fmla="*/ 926592 w 2548128"/>
                <a:gd name="connsiteY9" fmla="*/ 48768 h 390809"/>
                <a:gd name="connsiteX10" fmla="*/ 999744 w 2548128"/>
                <a:gd name="connsiteY10" fmla="*/ 195072 h 390809"/>
                <a:gd name="connsiteX11" fmla="*/ 1011936 w 2548128"/>
                <a:gd name="connsiteY11" fmla="*/ 231648 h 390809"/>
                <a:gd name="connsiteX12" fmla="*/ 1024128 w 2548128"/>
                <a:gd name="connsiteY12" fmla="*/ 268224 h 390809"/>
                <a:gd name="connsiteX13" fmla="*/ 1011936 w 2548128"/>
                <a:gd name="connsiteY13" fmla="*/ 365760 h 390809"/>
                <a:gd name="connsiteX14" fmla="*/ 890016 w 2548128"/>
                <a:gd name="connsiteY14" fmla="*/ 377952 h 390809"/>
                <a:gd name="connsiteX15" fmla="*/ 853440 w 2548128"/>
                <a:gd name="connsiteY15" fmla="*/ 304800 h 390809"/>
                <a:gd name="connsiteX16" fmla="*/ 865632 w 2548128"/>
                <a:gd name="connsiteY16" fmla="*/ 195072 h 390809"/>
                <a:gd name="connsiteX17" fmla="*/ 902208 w 2548128"/>
                <a:gd name="connsiteY17" fmla="*/ 158496 h 390809"/>
                <a:gd name="connsiteX18" fmla="*/ 999744 w 2548128"/>
                <a:gd name="connsiteY18" fmla="*/ 134112 h 390809"/>
                <a:gd name="connsiteX19" fmla="*/ 1121664 w 2548128"/>
                <a:gd name="connsiteY19" fmla="*/ 109728 h 390809"/>
                <a:gd name="connsiteX20" fmla="*/ 1743456 w 2548128"/>
                <a:gd name="connsiteY20" fmla="*/ 134112 h 390809"/>
                <a:gd name="connsiteX21" fmla="*/ 2121408 w 2548128"/>
                <a:gd name="connsiteY21" fmla="*/ 182880 h 390809"/>
                <a:gd name="connsiteX22" fmla="*/ 2182368 w 2548128"/>
                <a:gd name="connsiteY22" fmla="*/ 195072 h 390809"/>
                <a:gd name="connsiteX23" fmla="*/ 2328672 w 2548128"/>
                <a:gd name="connsiteY23" fmla="*/ 207264 h 390809"/>
                <a:gd name="connsiteX24" fmla="*/ 2401824 w 2548128"/>
                <a:gd name="connsiteY24" fmla="*/ 231648 h 390809"/>
                <a:gd name="connsiteX25" fmla="*/ 2450592 w 2548128"/>
                <a:gd name="connsiteY25" fmla="*/ 243840 h 390809"/>
                <a:gd name="connsiteX26" fmla="*/ 2548128 w 2548128"/>
                <a:gd name="connsiteY26" fmla="*/ 292608 h 390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548128" h="390809">
                  <a:moveTo>
                    <a:pt x="0" y="353568"/>
                  </a:moveTo>
                  <a:cubicBezTo>
                    <a:pt x="20320" y="333248"/>
                    <a:pt x="37786" y="309602"/>
                    <a:pt x="60960" y="292608"/>
                  </a:cubicBezTo>
                  <a:cubicBezTo>
                    <a:pt x="218671" y="176953"/>
                    <a:pt x="131014" y="251485"/>
                    <a:pt x="243840" y="195072"/>
                  </a:cubicBezTo>
                  <a:cubicBezTo>
                    <a:pt x="265035" y="184474"/>
                    <a:pt x="283605" y="169094"/>
                    <a:pt x="304800" y="158496"/>
                  </a:cubicBezTo>
                  <a:cubicBezTo>
                    <a:pt x="316295" y="152749"/>
                    <a:pt x="329564" y="151366"/>
                    <a:pt x="341376" y="146304"/>
                  </a:cubicBezTo>
                  <a:cubicBezTo>
                    <a:pt x="358081" y="139145"/>
                    <a:pt x="374665" y="131445"/>
                    <a:pt x="390144" y="121920"/>
                  </a:cubicBezTo>
                  <a:cubicBezTo>
                    <a:pt x="427582" y="98881"/>
                    <a:pt x="458169" y="62669"/>
                    <a:pt x="499872" y="48768"/>
                  </a:cubicBezTo>
                  <a:cubicBezTo>
                    <a:pt x="590266" y="18637"/>
                    <a:pt x="550035" y="35879"/>
                    <a:pt x="621792" y="0"/>
                  </a:cubicBezTo>
                  <a:cubicBezTo>
                    <a:pt x="711200" y="4064"/>
                    <a:pt x="801640" y="-1948"/>
                    <a:pt x="890016" y="12192"/>
                  </a:cubicBezTo>
                  <a:cubicBezTo>
                    <a:pt x="907042" y="14916"/>
                    <a:pt x="916006" y="35158"/>
                    <a:pt x="926592" y="48768"/>
                  </a:cubicBezTo>
                  <a:cubicBezTo>
                    <a:pt x="981739" y="119672"/>
                    <a:pt x="973002" y="114847"/>
                    <a:pt x="999744" y="195072"/>
                  </a:cubicBezTo>
                  <a:lnTo>
                    <a:pt x="1011936" y="231648"/>
                  </a:lnTo>
                  <a:lnTo>
                    <a:pt x="1024128" y="268224"/>
                  </a:lnTo>
                  <a:cubicBezTo>
                    <a:pt x="1020064" y="300736"/>
                    <a:pt x="1024105" y="335338"/>
                    <a:pt x="1011936" y="365760"/>
                  </a:cubicBezTo>
                  <a:cubicBezTo>
                    <a:pt x="993409" y="412078"/>
                    <a:pt x="907577" y="380461"/>
                    <a:pt x="890016" y="377952"/>
                  </a:cubicBezTo>
                  <a:cubicBezTo>
                    <a:pt x="877687" y="359459"/>
                    <a:pt x="853440" y="330039"/>
                    <a:pt x="853440" y="304800"/>
                  </a:cubicBezTo>
                  <a:cubicBezTo>
                    <a:pt x="853440" y="267999"/>
                    <a:pt x="853994" y="229985"/>
                    <a:pt x="865632" y="195072"/>
                  </a:cubicBezTo>
                  <a:cubicBezTo>
                    <a:pt x="871084" y="178715"/>
                    <a:pt x="886511" y="165631"/>
                    <a:pt x="902208" y="158496"/>
                  </a:cubicBezTo>
                  <a:cubicBezTo>
                    <a:pt x="932717" y="144628"/>
                    <a:pt x="967951" y="144710"/>
                    <a:pt x="999744" y="134112"/>
                  </a:cubicBezTo>
                  <a:cubicBezTo>
                    <a:pt x="1063582" y="112833"/>
                    <a:pt x="1023598" y="123737"/>
                    <a:pt x="1121664" y="109728"/>
                  </a:cubicBezTo>
                  <a:cubicBezTo>
                    <a:pt x="1328928" y="117856"/>
                    <a:pt x="1536586" y="118975"/>
                    <a:pt x="1743456" y="134112"/>
                  </a:cubicBezTo>
                  <a:cubicBezTo>
                    <a:pt x="1870146" y="143382"/>
                    <a:pt x="1996846" y="157968"/>
                    <a:pt x="2121408" y="182880"/>
                  </a:cubicBezTo>
                  <a:cubicBezTo>
                    <a:pt x="2141728" y="186944"/>
                    <a:pt x="2161788" y="192651"/>
                    <a:pt x="2182368" y="195072"/>
                  </a:cubicBezTo>
                  <a:cubicBezTo>
                    <a:pt x="2230970" y="200790"/>
                    <a:pt x="2279904" y="203200"/>
                    <a:pt x="2328672" y="207264"/>
                  </a:cubicBezTo>
                  <a:cubicBezTo>
                    <a:pt x="2353056" y="215392"/>
                    <a:pt x="2376888" y="225414"/>
                    <a:pt x="2401824" y="231648"/>
                  </a:cubicBezTo>
                  <a:cubicBezTo>
                    <a:pt x="2418080" y="235712"/>
                    <a:pt x="2435125" y="237395"/>
                    <a:pt x="2450592" y="243840"/>
                  </a:cubicBezTo>
                  <a:cubicBezTo>
                    <a:pt x="2484145" y="257821"/>
                    <a:pt x="2548128" y="292608"/>
                    <a:pt x="2548128" y="29260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sysDash"/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文字方塊 6"/>
          <p:cNvSpPr txBox="1"/>
          <p:nvPr/>
        </p:nvSpPr>
        <p:spPr>
          <a:xfrm>
            <a:off x="1143000" y="76170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（答案：不接受掛單）</a:t>
            </a:r>
            <a:endParaRPr lang="en-US" altLang="zh-CN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0860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" r="11161" b="10143"/>
          <a:stretch/>
        </p:blipFill>
        <p:spPr bwMode="auto">
          <a:xfrm>
            <a:off x="332656" y="1273477"/>
            <a:ext cx="5760640" cy="444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745" y="304033"/>
            <a:ext cx="3212166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青山禪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院 </a:t>
            </a:r>
            <a:r>
              <a:rPr lang="en-US" altLang="zh-CN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 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大雄寶殿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746" y="5719971"/>
            <a:ext cx="5723484" cy="106182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大雄寶殿是整座佛寺的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主要殿宇。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有沒有留意大雄寶殿牌匾的立匾年份？那也是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主持顯奇法師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開始修建大雄寶殿的年份。那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是</a:t>
            </a:r>
            <a:r>
              <a:rPr lang="en-US" altLang="zh-CN" sz="1400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            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1400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5" y="7110663"/>
            <a:ext cx="3564396" cy="2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2911" y="7110663"/>
            <a:ext cx="3146438" cy="1169551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走進大雄寶殿內，你會找到合益公司四位人士送出的「璀璨莊嚴」匾，這一年，剛好是大雄寶殿建成的日子。那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是 </a:t>
            </a:r>
            <a:r>
              <a:rPr lang="zh-CN" altLang="en-US" sz="1400" u="sng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               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just"/>
            <a:endParaRPr lang="en-US" altLang="zh-CN" sz="1400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8429" y="8428813"/>
            <a:ext cx="3133375" cy="1169551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由此可知，大雄寶殿一共建了多少年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HK" sz="1400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HK" sz="1400" dirty="0">
              <a:solidFill>
                <a:srgbClr val="C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從大雄寶殿的落成計算，青山禪院一共有多少年的歷史？</a:t>
            </a:r>
            <a:endParaRPr lang="en-US" altLang="zh-HK" sz="1400" dirty="0" smtClean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656" y="759091"/>
            <a:ext cx="5741573" cy="52322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一所佛寺，最重要的建築物就是大雄寶殿，殿內供奉佛像，是和尚平日禮佛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誦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經的地方。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048000" y="6424773"/>
            <a:ext cx="3406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zh-CN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答案：民國七年</a:t>
            </a:r>
            <a:r>
              <a:rPr lang="en-US" altLang="zh-CN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[1918</a:t>
            </a:r>
            <a:r>
              <a:rPr lang="en-US" altLang="zh-CN" sz="1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])</a:t>
            </a:r>
            <a:endParaRPr lang="en-US" altLang="zh-CN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58429" y="7972367"/>
            <a:ext cx="2005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zh-CN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答案：民國九年</a:t>
            </a:r>
            <a:r>
              <a:rPr lang="en-US" altLang="zh-CN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[1920])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474640" y="8658327"/>
            <a:ext cx="2618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（答案：</a:t>
            </a:r>
            <a:r>
              <a:rPr lang="en-US" altLang="zh-CN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zh-CN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r>
              <a:rPr lang="en-US" altLang="zh-CN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[1920-1918]</a:t>
            </a:r>
            <a:r>
              <a:rPr lang="zh-CN" altLang="en-US" sz="1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）</a:t>
            </a:r>
            <a:endParaRPr lang="en-US" altLang="zh-CN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125116" y="9290517"/>
            <a:ext cx="2642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（答案：約</a:t>
            </a:r>
            <a:r>
              <a:rPr lang="en-US" altLang="zh-CN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100</a:t>
            </a:r>
            <a:r>
              <a:rPr lang="zh-CN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r>
              <a:rPr lang="zh-CN" altLang="en-US" sz="1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altLang="zh-HK" sz="14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3626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550" y="466838"/>
            <a:ext cx="4659965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青山禪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院 </a:t>
            </a:r>
            <a:r>
              <a:rPr lang="en-US" altLang="zh-CN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 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大雄寶殿</a:t>
            </a:r>
            <a:r>
              <a:rPr lang="en-US" altLang="zh-CN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橫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三世佛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2694"/>
            <a:ext cx="6858000" cy="499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84985" y="1331080"/>
            <a:ext cx="1224136" cy="33855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釋迦牟尼佛</a:t>
            </a:r>
            <a:endParaRPr lang="zh-HK" altLang="en-US" sz="16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6792" y="1697847"/>
            <a:ext cx="1224136" cy="33855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東方藥師佛</a:t>
            </a:r>
            <a:endParaRPr lang="zh-HK" altLang="en-US" sz="16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5184" y="892694"/>
            <a:ext cx="1440160" cy="33855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西方阿彌陀佛</a:t>
            </a:r>
            <a:endParaRPr lang="zh-HK" altLang="en-US" sz="16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5885249"/>
            <a:ext cx="6781800" cy="138499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東方藥師佛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：主管東方淨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琉</a:t>
            </a:r>
            <a:r>
              <a:rPr lang="zh-TW" altLang="zh-HK" sz="1400" dirty="0">
                <a:latin typeface="新細明體" panose="02020500000000000000" pitchFamily="18" charset="-120"/>
              </a:rPr>
              <a:t>（</a:t>
            </a:r>
            <a:r>
              <a:rPr lang="zh-TW" altLang="en-US" sz="1400" dirty="0" smtClean="0">
                <a:latin typeface="新細明體" panose="02020500000000000000" pitchFamily="18" charset="-120"/>
              </a:rPr>
              <a:t>音</a:t>
            </a:r>
            <a:r>
              <a:rPr lang="zh-TW" altLang="zh-HK" sz="1400" dirty="0"/>
              <a:t>流</a:t>
            </a:r>
            <a:r>
              <a:rPr lang="zh-TW" altLang="zh-HK" sz="1400" dirty="0" smtClean="0">
                <a:latin typeface="新細明體" panose="02020500000000000000" pitchFamily="18" charset="-120"/>
              </a:rPr>
              <a:t>）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璃</a:t>
            </a:r>
            <a:r>
              <a:rPr lang="zh-TW" altLang="zh-HK" sz="1400" dirty="0">
                <a:latin typeface="新細明體" panose="02020500000000000000" pitchFamily="18" charset="-120"/>
              </a:rPr>
              <a:t>（</a:t>
            </a:r>
            <a:r>
              <a:rPr lang="zh-TW" altLang="en-US" sz="1400" dirty="0" smtClean="0">
                <a:latin typeface="新細明體" panose="02020500000000000000" pitchFamily="18" charset="-120"/>
              </a:rPr>
              <a:t>音</a:t>
            </a:r>
            <a:r>
              <a:rPr lang="zh-TW" altLang="zh-HK" sz="1400" dirty="0"/>
              <a:t>離</a:t>
            </a:r>
            <a:r>
              <a:rPr lang="zh-TW" altLang="zh-HK" sz="1400" dirty="0" smtClean="0">
                <a:latin typeface="新細明體" panose="02020500000000000000" pitchFamily="18" charset="-120"/>
              </a:rPr>
              <a:t>）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世界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，保佑世人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消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災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延壽、去病。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CN" sz="14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200000"/>
              </a:lnSpc>
            </a:pPr>
            <a:endParaRPr lang="en-US" altLang="zh-CN" sz="14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4110" y="7772162"/>
            <a:ext cx="5345763" cy="1600438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在大雄寶殿之內，建議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教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師：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228600" indent="-228600">
              <a:buAutoNum type="arabicPeriod"/>
            </a:pP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簡單談談釋迦牟尼</a:t>
            </a:r>
            <a:r>
              <a:rPr lang="en-US" altLang="zh-CN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釋達多）在印度成佛的故事。</a:t>
            </a:r>
            <a:endParaRPr lang="en-US" altLang="zh-CN" sz="1400" dirty="0" smtClean="0"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談談釋</a:t>
            </a:r>
            <a:r>
              <a:rPr lang="zh-CN" altLang="en-US" sz="1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迦牟</a:t>
            </a: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尼在中國，極受尊崇，被稱呼為如來佛祖，小說</a:t>
            </a:r>
            <a:r>
              <a:rPr lang="en-US" altLang="zh-CN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《</a:t>
            </a: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西遊記</a:t>
            </a:r>
            <a:r>
              <a:rPr lang="en-US" altLang="zh-CN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》</a:t>
            </a: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中，如來佛祖便將孫悟空壓在五指山下。</a:t>
            </a:r>
            <a:endParaRPr lang="en-US" altLang="zh-CN" sz="1400" dirty="0" smtClean="0"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在大雄寶殿中，釋迦牟尼置放在中央的重要位置，可以問學生原因是什麼？</a:t>
            </a:r>
            <a:endParaRPr lang="en-US" altLang="zh-CN" sz="1400" dirty="0" smtClean="0"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CN" altLang="en-US" sz="1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</a:t>
            </a:r>
            <a:endParaRPr lang="en-US" sz="12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8200" y="9064823"/>
            <a:ext cx="3429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（答案：現世佛，主管現代世界的佛）</a:t>
            </a:r>
            <a:endParaRPr lang="en-US" altLang="zh-HK" sz="14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200" y="6323635"/>
            <a:ext cx="655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釋迦牟尼佛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：主管中央裟婆世界，是這個世界的教化者。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6200" y="6896075"/>
            <a:ext cx="5587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西方阿彌陀佛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：主管西方極樂世界，保佑死後的解脫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HK" altLang="en-US" sz="1400" dirty="0"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0809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4" grpId="0" animBg="1"/>
      <p:bldP spid="9" grpId="0" animBg="1"/>
      <p:bldP spid="7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38065"/>
            <a:ext cx="6858000" cy="4969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8956" y="476071"/>
            <a:ext cx="1201243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青雲觀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8956" y="937736"/>
            <a:ext cx="6126388" cy="738664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這個考察活動是佛教，而青雲觀是道教，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不是這個考察的重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點。不過如果時間充裕，不妨也讓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學生走走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見識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一下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新界早期的道觀，尤其作為主神的斗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姥，也是很好的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學習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經歷，起碼讓他們知道，道教的神仙不止是黃大仙。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8956" y="7307262"/>
            <a:ext cx="5987752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目前見到的青雲觀是新建的，當日陳春亭借宿的青雲觀已經拆掉。</a:t>
            </a:r>
            <a:r>
              <a:rPr lang="en-US" altLang="zh-CN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2003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年，屯門陶氏宗族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耗資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6000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萬，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將青雲觀拆卸重建，</a:t>
            </a:r>
            <a:r>
              <a:rPr lang="en-US" altLang="zh-CN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2009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年建成。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41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80048"/>
            <a:ext cx="4050366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佛道比較 </a:t>
            </a:r>
            <a:r>
              <a:rPr lang="en-US" altLang="zh-CN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 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青山寺和青雲觀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741713"/>
            <a:ext cx="5472608" cy="307777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如果參觀青雲觀，可以讓學生比較一些佛道分別的基本知識。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8804"/>
            <a:ext cx="5692015" cy="411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9650" y="1212961"/>
            <a:ext cx="1976817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青山寺主神：釋迦牟尼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10201"/>
            <a:ext cx="569741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3097" y="5562600"/>
            <a:ext cx="1645997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青雲觀主神：斗姥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45071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375" y="381000"/>
            <a:ext cx="2233438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青雲</a:t>
            </a:r>
            <a:r>
              <a:rPr lang="zh-CN" altLang="en-US" sz="2400" b="1" dirty="0" smtClean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觀 </a:t>
            </a:r>
            <a:r>
              <a:rPr lang="en-US" altLang="zh-CN" sz="2400" b="1" dirty="0" smtClean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 </a:t>
            </a:r>
            <a:r>
              <a:rPr lang="zh-CN" altLang="en-US" sz="2400" b="1" dirty="0" smtClean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斗</a:t>
            </a:r>
            <a:r>
              <a:rPr lang="zh-CN" altLang="en-US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姥</a:t>
            </a:r>
            <a:endParaRPr lang="zh-HK" altLang="en-US" sz="2400" b="1" dirty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80" y="1293084"/>
            <a:ext cx="3541046" cy="575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375" y="7181952"/>
            <a:ext cx="5989318" cy="2092881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所謂「斗姥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」，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也作「斗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姆</a:t>
            </a:r>
            <a:r>
              <a:rPr lang="zh-TW" altLang="zh-HK" sz="1400" dirty="0">
                <a:latin typeface="新細明體" panose="02020500000000000000" pitchFamily="18" charset="-120"/>
              </a:rPr>
              <a:t>（</a:t>
            </a:r>
            <a:r>
              <a:rPr lang="zh-TW" altLang="en-US" sz="1400" dirty="0" smtClean="0">
                <a:latin typeface="新細明體" panose="02020500000000000000" pitchFamily="18" charset="-120"/>
              </a:rPr>
              <a:t>音</a:t>
            </a:r>
            <a:r>
              <a:rPr lang="zh-TW" altLang="zh-HK" sz="1400" dirty="0"/>
              <a:t>母</a:t>
            </a:r>
            <a:r>
              <a:rPr lang="zh-TW" altLang="zh-HK" sz="1400" dirty="0" smtClean="0">
                <a:latin typeface="新細明體" panose="02020500000000000000" pitchFamily="18" charset="-120"/>
              </a:rPr>
              <a:t>）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是道教人士將星宿人格化的表現。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中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國正統道教是從禮拜星斗，從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而進行祈福，求長壽。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斗」是北斗眾星，而「姥」或「姆」則指母親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因此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之故，斗姥正是北斗眾星之母，地位不同凡響。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斗姥的形態是三頭八臂，前兩臂合什，其餘六臂各持法器，法力無邊的意思。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頗有趣的是，三頭之中，其中一頭是狗，你在現場能找到嗎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57600"/>
            <a:ext cx="2304256" cy="3389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橢圓 2"/>
          <p:cNvSpPr/>
          <p:nvPr/>
        </p:nvSpPr>
        <p:spPr>
          <a:xfrm>
            <a:off x="5199856" y="5124552"/>
            <a:ext cx="1219200" cy="1219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99870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6672" y="253447"/>
            <a:ext cx="1154762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杯渡</a:t>
            </a:r>
            <a:r>
              <a:rPr lang="zh-CN" altLang="en-US" sz="2400" b="1" dirty="0" smtClean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庵</a:t>
            </a:r>
            <a:endParaRPr lang="zh-HK" altLang="en-US" sz="2400" b="1" dirty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4663"/>
            <a:ext cx="6877095" cy="496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169" y="715112"/>
            <a:ext cx="5929662" cy="1169551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杯渡庵被視為青山禪院的前身：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1910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年代陳春亭遊青山，並在旁邊購地建青山禪院，估計就是要延續杯渡寺的佛法。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HK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杯渡庵主要是兩個部分組成，一是在兩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大塊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巖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石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中間的小庵，內置杯渡禪師像；二是作為入口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杯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渡遺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蹟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牌坊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HK" alt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672" y="8983519"/>
            <a:ext cx="5917159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參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觀者可以看到，經營一所佛寺很不容易，當日顯奇法師修建青山禪院的同時，對杯渡庵周圍也做了許多修葺的工夫。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2619023" y="3448322"/>
            <a:ext cx="3629377" cy="5370138"/>
            <a:chOff x="2619023" y="3448322"/>
            <a:chExt cx="3629377" cy="5370138"/>
          </a:xfrm>
        </p:grpSpPr>
        <p:cxnSp>
          <p:nvCxnSpPr>
            <p:cNvPr id="6" name="Elbow Connector 5"/>
            <p:cNvCxnSpPr/>
            <p:nvPr/>
          </p:nvCxnSpPr>
          <p:spPr>
            <a:xfrm rot="16200000" flipV="1">
              <a:off x="420467" y="5646878"/>
              <a:ext cx="4703034" cy="305921"/>
            </a:xfrm>
            <a:prstGeom prst="bentConnector3">
              <a:avLst>
                <a:gd name="adj1" fmla="val 100"/>
              </a:avLst>
            </a:prstGeom>
            <a:ln w="28575">
              <a:solidFill>
                <a:srgbClr val="FF0000"/>
              </a:solidFill>
              <a:prstDash val="solid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2855556" y="7648909"/>
              <a:ext cx="3392844" cy="116955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牌坊上的「杯渡遺蹟」，來自清朝翰林吳道鎔（光緒六年</a:t>
              </a:r>
              <a:r>
                <a:rPr lang="en-US" altLang="zh-CN" sz="14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1880</a:t>
              </a:r>
              <a:r>
                <a:rPr lang="zh-CN" altLang="en-US" sz="14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進士）的手筆</a:t>
              </a:r>
              <a:r>
                <a:rPr lang="zh-CN" altLang="en-US" sz="1400" dirty="0" smtClean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。旁</a:t>
              </a:r>
              <a:r>
                <a:rPr lang="zh-CN" altLang="en-US" sz="14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書壬戌重陽。考</a:t>
              </a:r>
              <a:r>
                <a:rPr lang="zh-CN" altLang="en-US" sz="1400" dirty="0" smtClean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壬</a:t>
              </a:r>
              <a:r>
                <a:rPr lang="zh-TW" altLang="zh-HK" sz="1400" dirty="0">
                  <a:latin typeface="新細明體" panose="02020500000000000000" pitchFamily="18" charset="-120"/>
                </a:rPr>
                <a:t>（</a:t>
              </a:r>
              <a:r>
                <a:rPr lang="zh-TW" altLang="en-US" sz="1400" dirty="0" smtClean="0">
                  <a:latin typeface="新細明體" panose="02020500000000000000" pitchFamily="18" charset="-120"/>
                </a:rPr>
                <a:t>音</a:t>
              </a:r>
              <a:r>
                <a:rPr lang="zh-TW" altLang="zh-HK" sz="1400" dirty="0"/>
                <a:t>淫</a:t>
              </a:r>
              <a:r>
                <a:rPr lang="zh-TW" altLang="zh-HK" sz="1400" dirty="0" smtClean="0">
                  <a:latin typeface="新細明體" panose="02020500000000000000" pitchFamily="18" charset="-120"/>
                </a:rPr>
                <a:t>）</a:t>
              </a:r>
              <a:r>
                <a:rPr lang="zh-CN" altLang="en-US" sz="1400" dirty="0" smtClean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戌</a:t>
              </a:r>
              <a:r>
                <a:rPr lang="zh-TW" altLang="zh-HK" sz="1400" dirty="0" smtClean="0">
                  <a:latin typeface="新細明體" panose="02020500000000000000" pitchFamily="18" charset="-120"/>
                </a:rPr>
                <a:t>（</a:t>
              </a:r>
              <a:r>
                <a:rPr lang="zh-TW" altLang="en-US" sz="1400" dirty="0" smtClean="0">
                  <a:latin typeface="新細明體" panose="02020500000000000000" pitchFamily="18" charset="-120"/>
                </a:rPr>
                <a:t>音</a:t>
              </a:r>
              <a:r>
                <a:rPr lang="zh-HK" altLang="zh-HK" sz="1400" dirty="0" smtClean="0"/>
                <a:t>恤</a:t>
              </a:r>
              <a:r>
                <a:rPr lang="zh-TW" altLang="zh-HK" sz="1400" dirty="0" smtClean="0">
                  <a:latin typeface="新細明體" panose="02020500000000000000" pitchFamily="18" charset="-120"/>
                </a:rPr>
                <a:t>）</a:t>
              </a:r>
              <a:r>
                <a:rPr lang="zh-CN" altLang="en-US" sz="1400" dirty="0" smtClean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是</a:t>
              </a:r>
              <a:r>
                <a:rPr lang="en-US" altLang="zh-CN" sz="14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1922</a:t>
              </a:r>
              <a:r>
                <a:rPr lang="zh-CN" altLang="en-US" sz="14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，估計牌坊是當年所立。意味在</a:t>
              </a:r>
              <a:r>
                <a:rPr lang="en-US" altLang="zh-CN" sz="14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1922</a:t>
              </a:r>
              <a:r>
                <a:rPr lang="zh-CN" altLang="en-US" sz="1400" dirty="0">
                  <a:latin typeface="新細明體" panose="02020500000000000000" pitchFamily="18" charset="-120"/>
                  <a:ea typeface="新細明體" panose="02020500000000000000" pitchFamily="18" charset="-120"/>
                  <a:cs typeface="Times New Roman" panose="02020603050405020304" pitchFamily="18" charset="0"/>
                </a:rPr>
                <a:t>年之前，此處只有杯渡庵。</a:t>
              </a:r>
              <a:endParaRPr lang="zh-HK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3225095" y="5499062"/>
            <a:ext cx="3146324" cy="1984788"/>
            <a:chOff x="3225095" y="5499062"/>
            <a:chExt cx="3146324" cy="1984788"/>
          </a:xfrm>
        </p:grpSpPr>
        <p:cxnSp>
          <p:nvCxnSpPr>
            <p:cNvPr id="10" name="Elbow Connector 9"/>
            <p:cNvCxnSpPr/>
            <p:nvPr/>
          </p:nvCxnSpPr>
          <p:spPr>
            <a:xfrm rot="10800000">
              <a:off x="3225095" y="5499062"/>
              <a:ext cx="1860093" cy="1676247"/>
            </a:xfrm>
            <a:prstGeom prst="bentConnector3">
              <a:avLst>
                <a:gd name="adj1" fmla="val 100915"/>
              </a:avLst>
            </a:prstGeom>
            <a:ln w="28575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003267" y="6960630"/>
              <a:ext cx="1368152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杯渡庵（內有杯渡禪師像）</a:t>
              </a:r>
              <a:endParaRPr lang="zh-HK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679871" y="5265035"/>
            <a:ext cx="1728192" cy="3312950"/>
            <a:chOff x="679871" y="5265035"/>
            <a:chExt cx="1728192" cy="331295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2204864" y="5265035"/>
              <a:ext cx="0" cy="2574286"/>
            </a:xfrm>
            <a:prstGeom prst="line">
              <a:avLst/>
            </a:prstGeom>
            <a:ln w="28575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79871" y="7839321"/>
              <a:ext cx="1728192" cy="7386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「高山弟一」</a:t>
              </a:r>
              <a:r>
                <a:rPr lang="zh-CN" altLang="en-US" sz="14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牌匾，</a:t>
              </a:r>
              <a:endParaRPr lang="en-US" altLang="zh-CN" sz="1400" dirty="0" smtClean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r>
                <a:rPr lang="zh-CN" altLang="en-US" sz="14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相</a:t>
              </a:r>
              <a:r>
                <a:rPr lang="zh-CN" altLang="en-US" sz="14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傳乃唐代大詩人韓愈所書。</a:t>
              </a:r>
              <a:endParaRPr lang="en-US" sz="14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90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999" y="371690"/>
            <a:ext cx="2831162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杯渡</a:t>
            </a:r>
            <a:r>
              <a:rPr lang="zh-CN" altLang="en-US" sz="2400" b="1" dirty="0" smtClean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庵 </a:t>
            </a:r>
            <a:r>
              <a:rPr lang="en-US" altLang="zh-CN" sz="2400" b="1" dirty="0" smtClean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 </a:t>
            </a:r>
            <a:r>
              <a:rPr lang="zh-CN" altLang="en-US" sz="2400" b="1" dirty="0" smtClean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高山</a:t>
            </a:r>
            <a:r>
              <a:rPr lang="zh-CN" altLang="en-US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第一</a:t>
            </a:r>
            <a:endParaRPr lang="zh-HK" altLang="en-US" sz="2400" b="1" dirty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04" y="1787462"/>
            <a:ext cx="6871304" cy="496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0999" y="833355"/>
            <a:ext cx="5995325" cy="954107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因杯渡禪師的傳說，牽引了另一個傳說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韓愈曾親臨青山，並在山頂寫上「高山弟一」四個大字。民國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九年（</a:t>
            </a:r>
            <a:r>
              <a:rPr lang="en-US" altLang="zh-CN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1920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），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當陳春亭修建青山禪院時，有人（曹樹培，很有可能受陳春亭所託）以山頂的石刻斑駁難辨，於是命人拓印四字，重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刻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於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杯渡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巖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旁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，並且作出題跋，記述重刻緣由。</a:t>
            </a:r>
            <a:endParaRPr lang="zh-HK" alt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6750070"/>
            <a:ext cx="6019800" cy="954107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關於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韓愈是否真的來過屯門？學術界（例如許地山和羅香林）的答案都傾向於不可能。問題不在「第」與「弟」兩字的差別，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因為這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兩字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在古代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是相通的。重點是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，正如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有學者指出，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沒有證據記錄韓愈曾來過青山，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即使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他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確實路過青山，也不可能把海拔不到一千米的青山稱為「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高山弟一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8229600"/>
            <a:ext cx="6019800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各位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同學，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從書法的造詣來說，你覺得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en-US" sz="140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高</a:t>
            </a:r>
            <a:r>
              <a:rPr lang="zh-CN" altLang="en-US" sz="140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山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弟一」這四字，有沒有可能是來自唐宋八大家之一的韓愈手筆？（不妨上網找找韓愈的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書法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對照一下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zh-HK" alt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86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742440"/>
            <a:ext cx="6142885" cy="2800767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是次考察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以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魏晉南北朝著名和尚杯渡禪師為切入點，介紹新界屯門青山禪院（又名青山寺）的歷史，討論中國佛教寺廟的特色。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時，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考察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並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分析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屯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門自漢唐在海路交通的地位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使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參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加者更全面認識香港在不同歷史時期的發展概況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zh-TW" alt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zh-TW" alt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學習重點</a:t>
            </a:r>
            <a:r>
              <a:rPr lang="zh-TW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TW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</a:t>
            </a:r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杯渡禪師的故事</a:t>
            </a:r>
            <a:endParaRPr lang="en-US" altLang="zh-TW" sz="1600" dirty="0" smtClean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2. 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青山禪院的歷史</a:t>
            </a:r>
            <a:endParaRPr lang="zh-TW" alt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3</a:t>
            </a:r>
            <a:r>
              <a:rPr lang="en-US" altLang="zh-TW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佛教寺廟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的建築風格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 </a:t>
            </a:r>
            <a:endParaRPr lang="zh-TW" alt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4</a:t>
            </a:r>
            <a:r>
              <a:rPr lang="en-US" altLang="zh-TW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海上絲綢之路：屯門的地理優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勢</a:t>
            </a:r>
            <a:endParaRPr lang="en-US" altLang="zh-TW" sz="1600" dirty="0" smtClean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TW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5. 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香港在大灣區內的經濟位置</a:t>
            </a:r>
            <a:endParaRPr lang="zh-TW" alt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4" name="Picture 3" descr="F:\EDB 2018 三國魏晉南北朝史\考察青山寺\Map of Tun Mun\青山寺徑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9633"/>
            <a:ext cx="6858000" cy="45981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81000" y="8107740"/>
            <a:ext cx="6142885" cy="156966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交通指南</a:t>
            </a:r>
            <a:r>
              <a:rPr lang="zh-TW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：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青山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寺位於新界屯門青山，租車可在青山寺徑下車，步行上山。若是乘坐公共交通工具，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可以乘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搭輕鐵，在青雲站或青山村站下車，然後從興才街轉入楊青路，在路旁找到青山古寺的指示牌後，沿車路登山，步行約</a:t>
            </a:r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30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分鐘便可到達青山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禪院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開放時間：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全年無休，每日</a:t>
            </a:r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08:00-20:00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開放。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A61463-7192-4DBA-8253-87CAD5159327}"/>
              </a:ext>
            </a:extLst>
          </p:cNvPr>
          <p:cNvSpPr txBox="1"/>
          <p:nvPr/>
        </p:nvSpPr>
        <p:spPr>
          <a:xfrm>
            <a:off x="368120" y="280775"/>
            <a:ext cx="4889679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主題</a:t>
            </a:r>
            <a:r>
              <a:rPr lang="en-US" altLang="zh-TW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【</a:t>
            </a:r>
            <a:r>
              <a:rPr lang="zh-HK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兩晉</a:t>
            </a:r>
            <a:r>
              <a:rPr lang="zh-HK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南北朝香港古蹟</a:t>
            </a:r>
            <a:r>
              <a:rPr lang="zh-HK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考察</a:t>
            </a:r>
            <a:r>
              <a:rPr lang="en-US" altLang="zh-TW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】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7619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6858000" cy="495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304" y="5334000"/>
            <a:ext cx="6624736" cy="166199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傳說部分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劉宋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元嘉五年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428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三月，杯渡禪師乘著木杯，向南方漂流，先到寶安的南頭休憩數月，然後又漂流到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屯門青山（當時叫作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羊坑山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。杯渡禪師見此山樹木蔥郁，山勢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陡</a:t>
            </a:r>
            <a:r>
              <a:rPr lang="zh-TW" altLang="zh-HK" sz="1400" dirty="0">
                <a:latin typeface="新細明體" panose="02020500000000000000" pitchFamily="18" charset="-120"/>
              </a:rPr>
              <a:t>（</a:t>
            </a:r>
            <a:r>
              <a:rPr lang="zh-TW" altLang="en-US" sz="1400" dirty="0" smtClean="0">
                <a:latin typeface="新細明體" panose="02020500000000000000" pitchFamily="18" charset="-120"/>
              </a:rPr>
              <a:t>音</a:t>
            </a:r>
            <a:r>
              <a:rPr lang="zh-TW" altLang="zh-HK" sz="1400" dirty="0"/>
              <a:t>斗</a:t>
            </a:r>
            <a:r>
              <a:rPr lang="zh-TW" altLang="zh-HK" sz="1400" dirty="0" smtClean="0">
                <a:latin typeface="新細明體" panose="02020500000000000000" pitchFamily="18" charset="-120"/>
              </a:rPr>
              <a:t>）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峭</a:t>
            </a:r>
            <a:r>
              <a:rPr lang="zh-TW" altLang="zh-HK" sz="1400" dirty="0">
                <a:latin typeface="新細明體" panose="02020500000000000000" pitchFamily="18" charset="-120"/>
              </a:rPr>
              <a:t>（</a:t>
            </a:r>
            <a:r>
              <a:rPr lang="zh-TW" altLang="en-US" sz="1400" dirty="0" smtClean="0">
                <a:latin typeface="新細明體" panose="02020500000000000000" pitchFamily="18" charset="-120"/>
              </a:rPr>
              <a:t>音</a:t>
            </a:r>
            <a:r>
              <a:rPr lang="zh-TW" altLang="zh-HK" sz="1400" dirty="0"/>
              <a:t>肖</a:t>
            </a:r>
            <a:r>
              <a:rPr lang="zh-TW" altLang="zh-HK" sz="1400" dirty="0" smtClean="0">
                <a:latin typeface="新細明體" panose="02020500000000000000" pitchFamily="18" charset="-120"/>
              </a:rPr>
              <a:t>） 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面臨大海，碧波萬頃，風景絕佳，於是就決定在此山築庵修行，傳播佛法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，而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羊坑山也改稱杯渡山。後來，杯渡禪師的信徒們又在山上建了一座頗具規模的寺廟，稱作杯渡寺，香火越來越旺。</a:t>
            </a: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不過，也有學者如饒宗頤認為，杯渡禪師至屯門，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在清朝之前是沒有文獻記載的。</a:t>
            </a:r>
            <a:endParaRPr lang="en-US" altLang="zh-TW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304" y="7036475"/>
            <a:ext cx="6624736" cy="209288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文獻記錄：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康熙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新安縣志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：「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杯渡山，在</a:t>
            </a:r>
            <a:r>
              <a:rPr lang="en-US" altLang="zh-TW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[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新安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]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縣南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二十里，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高峻插天，一名聖山，南漢時封為瑞應山；有滴水岩，有杯渡庵，有虎跑井，韓愈、蔣之奇各有詩。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HK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嘉慶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新安縣志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：「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杯渡山：海上勝境也。昔宋杯渡禪師住錫于此，因名。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山麓</a:t>
            </a:r>
            <a:r>
              <a:rPr lang="zh-TW" altLang="zh-HK" sz="1400" dirty="0">
                <a:latin typeface="新細明體" panose="02020500000000000000" pitchFamily="18" charset="-120"/>
              </a:rPr>
              <a:t>（</a:t>
            </a:r>
            <a:r>
              <a:rPr lang="zh-TW" altLang="en-US" sz="1400" dirty="0" smtClean="0">
                <a:latin typeface="新細明體" panose="02020500000000000000" pitchFamily="18" charset="-120"/>
              </a:rPr>
              <a:t>音</a:t>
            </a:r>
            <a:r>
              <a:rPr lang="zh-TW" altLang="zh-HK" sz="1400" dirty="0"/>
              <a:t>碌</a:t>
            </a:r>
            <a:r>
              <a:rPr lang="zh-TW" altLang="zh-HK" sz="1400" dirty="0" smtClean="0">
                <a:latin typeface="新細明體" panose="02020500000000000000" pitchFamily="18" charset="-120"/>
              </a:rPr>
              <a:t>）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石柱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二，相距四十步，高五丈，今半折。山腰為杯渡寺，前有虎跑泉，其左則鹿湖、桃花澗、滴水岩、瑞應岩、鶯哥石，後有石佛岩，杯渡石像在焉。佛座後有洞，深不可測。有吊鐘樹，兩株，環抱岩上。古木千章，鬱然蒼秀。蘭花徑，香氣四時不斷。山之巔，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鐫</a:t>
            </a:r>
            <a:r>
              <a:rPr lang="en-US" altLang="zh-TW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“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高山弟一</a:t>
            </a:r>
            <a:r>
              <a:rPr lang="en-US" altLang="zh-TW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"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四字，舊傳為韓愈題。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endParaRPr lang="zh-HK" alt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717" y="9135084"/>
            <a:ext cx="4590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問題：</a:t>
            </a:r>
            <a:endParaRPr lang="en-US" altLang="zh-CN" sz="1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現存</a:t>
            </a:r>
            <a:r>
              <a:rPr lang="zh-CN" altLang="en-US" sz="1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最早文獻記載青山杯渡庵（或杯渡寺</a:t>
            </a:r>
            <a:r>
              <a:rPr lang="zh-CN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TW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是什麼</a:t>
            </a:r>
            <a:r>
              <a:rPr lang="zh-CN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年代？</a:t>
            </a:r>
            <a:endParaRPr lang="zh-HK" altLang="en-US" sz="1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304" y="5031012"/>
            <a:ext cx="5832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關於青山杯渡庵的來歷，既有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傳說部分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，也有文獻記載：</a:t>
            </a:r>
            <a:endParaRPr lang="zh-HK" alt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648200" y="9350527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（康熙</a:t>
            </a:r>
            <a:r>
              <a:rPr lang="zh-CN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朝 </a:t>
            </a:r>
            <a:r>
              <a:rPr lang="en-US" altLang="zh-CN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/ </a:t>
            </a:r>
            <a:r>
              <a:rPr lang="zh-CN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嘉慶</a:t>
            </a:r>
            <a:r>
              <a:rPr lang="zh-CN" altLang="en-US" sz="1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朝</a:t>
            </a:r>
            <a:r>
              <a:rPr lang="zh-CN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zh-HK" altLang="en-US" sz="1400" b="1" dirty="0">
              <a:latin typeface="新細明體" panose="02020500000000000000" pitchFamily="18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4800600" y="9350527"/>
            <a:ext cx="723900" cy="3077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8552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716" y="525144"/>
            <a:ext cx="631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問題：</a:t>
            </a:r>
            <a:endParaRPr lang="en-US" altLang="zh-CN" sz="1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試在下圖把杯渡禪師所屬的朝代用筆圈</a:t>
            </a:r>
            <a:r>
              <a:rPr lang="zh-TW" altLang="en-US" sz="1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</a:t>
            </a:r>
            <a:r>
              <a:rPr lang="zh-CN" altLang="en-US" sz="1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來。</a:t>
            </a:r>
            <a:endParaRPr lang="zh-HK" altLang="en-US" sz="1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89" y="1130575"/>
            <a:ext cx="6586011" cy="399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3807320" y="3314818"/>
            <a:ext cx="688480" cy="93610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34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569" y="304800"/>
            <a:ext cx="4278962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屯門在唐代海上交通的重要性</a:t>
            </a:r>
            <a:endParaRPr lang="zh-HK" altLang="en-US" sz="2400" b="1" dirty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9" y="766465"/>
            <a:ext cx="6672683" cy="54819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031" y="885111"/>
            <a:ext cx="1469369" cy="338554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粵港澳大灣區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3254" y="4006926"/>
            <a:ext cx="461665" cy="9906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 smtClean="0"/>
              <a:t>珠江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7569" y="6257365"/>
            <a:ext cx="6400800" cy="332398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solidFill>
                  <a:srgbClr val="00B05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活動：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省港澳大灣區（簡稱大灣區），由圍繞珠江的城市群所組成，它是目前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中國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經濟實力最強的地區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之一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請你把這些城市的名稱填到地圖上。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廣州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佛山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肇慶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江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門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中山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珠海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澳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門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香港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深圳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東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莞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惠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州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837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85957"/>
            <a:ext cx="6553200" cy="5313403"/>
          </a:xfrm>
          <a:prstGeom prst="rect">
            <a:avLst/>
          </a:prstGeom>
          <a:ln w="635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412" y="497398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（答案）</a:t>
            </a:r>
            <a:endParaRPr lang="en-US" sz="2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3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9" y="395126"/>
            <a:ext cx="6875719" cy="56487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2747946"/>
            <a:ext cx="427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廣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530755" y="3619488"/>
            <a:ext cx="1898828" cy="2295939"/>
          </a:xfrm>
          <a:custGeom>
            <a:avLst/>
            <a:gdLst>
              <a:gd name="connsiteX0" fmla="*/ 0 w 3677834"/>
              <a:gd name="connsiteY0" fmla="*/ 3041964 h 3069270"/>
              <a:gd name="connsiteX1" fmla="*/ 45267 w 3677834"/>
              <a:gd name="connsiteY1" fmla="*/ 3014804 h 3069270"/>
              <a:gd name="connsiteX2" fmla="*/ 244444 w 3677834"/>
              <a:gd name="connsiteY2" fmla="*/ 3023857 h 3069270"/>
              <a:gd name="connsiteX3" fmla="*/ 362139 w 3677834"/>
              <a:gd name="connsiteY3" fmla="*/ 3041964 h 3069270"/>
              <a:gd name="connsiteX4" fmla="*/ 1086416 w 3677834"/>
              <a:gd name="connsiteY4" fmla="*/ 3060071 h 3069270"/>
              <a:gd name="connsiteX5" fmla="*/ 1149790 w 3677834"/>
              <a:gd name="connsiteY5" fmla="*/ 3069125 h 3069270"/>
              <a:gd name="connsiteX6" fmla="*/ 1665838 w 3677834"/>
              <a:gd name="connsiteY6" fmla="*/ 3051018 h 3069270"/>
              <a:gd name="connsiteX7" fmla="*/ 1692998 w 3677834"/>
              <a:gd name="connsiteY7" fmla="*/ 3041964 h 3069270"/>
              <a:gd name="connsiteX8" fmla="*/ 1720158 w 3677834"/>
              <a:gd name="connsiteY8" fmla="*/ 3023857 h 3069270"/>
              <a:gd name="connsiteX9" fmla="*/ 1756372 w 3677834"/>
              <a:gd name="connsiteY9" fmla="*/ 3014804 h 3069270"/>
              <a:gd name="connsiteX10" fmla="*/ 1810693 w 3677834"/>
              <a:gd name="connsiteY10" fmla="*/ 2969537 h 3069270"/>
              <a:gd name="connsiteX11" fmla="*/ 1837854 w 3677834"/>
              <a:gd name="connsiteY11" fmla="*/ 2951430 h 3069270"/>
              <a:gd name="connsiteX12" fmla="*/ 1874067 w 3677834"/>
              <a:gd name="connsiteY12" fmla="*/ 2888055 h 3069270"/>
              <a:gd name="connsiteX13" fmla="*/ 1892174 w 3677834"/>
              <a:gd name="connsiteY13" fmla="*/ 2860895 h 3069270"/>
              <a:gd name="connsiteX14" fmla="*/ 1910281 w 3677834"/>
              <a:gd name="connsiteY14" fmla="*/ 2806574 h 3069270"/>
              <a:gd name="connsiteX15" fmla="*/ 1919335 w 3677834"/>
              <a:gd name="connsiteY15" fmla="*/ 2598345 h 3069270"/>
              <a:gd name="connsiteX16" fmla="*/ 1928388 w 3677834"/>
              <a:gd name="connsiteY16" fmla="*/ 2516863 h 3069270"/>
              <a:gd name="connsiteX17" fmla="*/ 1991762 w 3677834"/>
              <a:gd name="connsiteY17" fmla="*/ 2435382 h 3069270"/>
              <a:gd name="connsiteX18" fmla="*/ 2018923 w 3677834"/>
              <a:gd name="connsiteY18" fmla="*/ 2417275 h 3069270"/>
              <a:gd name="connsiteX19" fmla="*/ 2073244 w 3677834"/>
              <a:gd name="connsiteY19" fmla="*/ 2399168 h 3069270"/>
              <a:gd name="connsiteX20" fmla="*/ 2163778 w 3677834"/>
              <a:gd name="connsiteY20" fmla="*/ 2362954 h 3069270"/>
              <a:gd name="connsiteX21" fmla="*/ 2227153 w 3677834"/>
              <a:gd name="connsiteY21" fmla="*/ 2353901 h 3069270"/>
              <a:gd name="connsiteX22" fmla="*/ 2344848 w 3677834"/>
              <a:gd name="connsiteY22" fmla="*/ 2335794 h 3069270"/>
              <a:gd name="connsiteX23" fmla="*/ 2462543 w 3677834"/>
              <a:gd name="connsiteY23" fmla="*/ 2326741 h 3069270"/>
              <a:gd name="connsiteX24" fmla="*/ 2498756 w 3677834"/>
              <a:gd name="connsiteY24" fmla="*/ 2317687 h 3069270"/>
              <a:gd name="connsiteX25" fmla="*/ 2562131 w 3677834"/>
              <a:gd name="connsiteY25" fmla="*/ 2281473 h 3069270"/>
              <a:gd name="connsiteX26" fmla="*/ 2607398 w 3677834"/>
              <a:gd name="connsiteY26" fmla="*/ 2236206 h 3069270"/>
              <a:gd name="connsiteX27" fmla="*/ 2625505 w 3677834"/>
              <a:gd name="connsiteY27" fmla="*/ 2209046 h 3069270"/>
              <a:gd name="connsiteX28" fmla="*/ 2634558 w 3677834"/>
              <a:gd name="connsiteY28" fmla="*/ 2181885 h 3069270"/>
              <a:gd name="connsiteX29" fmla="*/ 2670772 w 3677834"/>
              <a:gd name="connsiteY29" fmla="*/ 2127564 h 3069270"/>
              <a:gd name="connsiteX30" fmla="*/ 2679826 w 3677834"/>
              <a:gd name="connsiteY30" fmla="*/ 2100404 h 3069270"/>
              <a:gd name="connsiteX31" fmla="*/ 2706986 w 3677834"/>
              <a:gd name="connsiteY31" fmla="*/ 2082297 h 3069270"/>
              <a:gd name="connsiteX32" fmla="*/ 2752254 w 3677834"/>
              <a:gd name="connsiteY32" fmla="*/ 2027976 h 3069270"/>
              <a:gd name="connsiteX33" fmla="*/ 2815628 w 3677834"/>
              <a:gd name="connsiteY33" fmla="*/ 1973655 h 3069270"/>
              <a:gd name="connsiteX34" fmla="*/ 2833735 w 3677834"/>
              <a:gd name="connsiteY34" fmla="*/ 1946495 h 3069270"/>
              <a:gd name="connsiteX35" fmla="*/ 2851842 w 3677834"/>
              <a:gd name="connsiteY35" fmla="*/ 1910281 h 3069270"/>
              <a:gd name="connsiteX36" fmla="*/ 2879002 w 3677834"/>
              <a:gd name="connsiteY36" fmla="*/ 1892174 h 3069270"/>
              <a:gd name="connsiteX37" fmla="*/ 2933323 w 3677834"/>
              <a:gd name="connsiteY37" fmla="*/ 1828800 h 3069270"/>
              <a:gd name="connsiteX38" fmla="*/ 2969537 w 3677834"/>
              <a:gd name="connsiteY38" fmla="*/ 1819747 h 3069270"/>
              <a:gd name="connsiteX39" fmla="*/ 2996697 w 3677834"/>
              <a:gd name="connsiteY39" fmla="*/ 1801640 h 3069270"/>
              <a:gd name="connsiteX40" fmla="*/ 3060071 w 3677834"/>
              <a:gd name="connsiteY40" fmla="*/ 1783533 h 3069270"/>
              <a:gd name="connsiteX41" fmla="*/ 3150606 w 3677834"/>
              <a:gd name="connsiteY41" fmla="*/ 1756372 h 3069270"/>
              <a:gd name="connsiteX42" fmla="*/ 3204927 w 3677834"/>
              <a:gd name="connsiteY42" fmla="*/ 1738265 h 3069270"/>
              <a:gd name="connsiteX43" fmla="*/ 3232087 w 3677834"/>
              <a:gd name="connsiteY43" fmla="*/ 1729212 h 3069270"/>
              <a:gd name="connsiteX44" fmla="*/ 3259248 w 3677834"/>
              <a:gd name="connsiteY44" fmla="*/ 1711105 h 3069270"/>
              <a:gd name="connsiteX45" fmla="*/ 3340729 w 3677834"/>
              <a:gd name="connsiteY45" fmla="*/ 1665838 h 3069270"/>
              <a:gd name="connsiteX46" fmla="*/ 3395050 w 3677834"/>
              <a:gd name="connsiteY46" fmla="*/ 1611517 h 3069270"/>
              <a:gd name="connsiteX47" fmla="*/ 3440317 w 3677834"/>
              <a:gd name="connsiteY47" fmla="*/ 1539089 h 3069270"/>
              <a:gd name="connsiteX48" fmla="*/ 3449370 w 3677834"/>
              <a:gd name="connsiteY48" fmla="*/ 1511929 h 3069270"/>
              <a:gd name="connsiteX49" fmla="*/ 3485584 w 3677834"/>
              <a:gd name="connsiteY49" fmla="*/ 1457608 h 3069270"/>
              <a:gd name="connsiteX50" fmla="*/ 3503691 w 3677834"/>
              <a:gd name="connsiteY50" fmla="*/ 1403287 h 3069270"/>
              <a:gd name="connsiteX51" fmla="*/ 3521798 w 3677834"/>
              <a:gd name="connsiteY51" fmla="*/ 1348966 h 3069270"/>
              <a:gd name="connsiteX52" fmla="*/ 3530852 w 3677834"/>
              <a:gd name="connsiteY52" fmla="*/ 1321806 h 3069270"/>
              <a:gd name="connsiteX53" fmla="*/ 3539905 w 3677834"/>
              <a:gd name="connsiteY53" fmla="*/ 1258432 h 3069270"/>
              <a:gd name="connsiteX54" fmla="*/ 3548958 w 3677834"/>
              <a:gd name="connsiteY54" fmla="*/ 860079 h 3069270"/>
              <a:gd name="connsiteX55" fmla="*/ 3567065 w 3677834"/>
              <a:gd name="connsiteY55" fmla="*/ 823865 h 3069270"/>
              <a:gd name="connsiteX56" fmla="*/ 3603279 w 3677834"/>
              <a:gd name="connsiteY56" fmla="*/ 742384 h 3069270"/>
              <a:gd name="connsiteX57" fmla="*/ 3630440 w 3677834"/>
              <a:gd name="connsiteY57" fmla="*/ 724277 h 3069270"/>
              <a:gd name="connsiteX58" fmla="*/ 3648547 w 3677834"/>
              <a:gd name="connsiteY58" fmla="*/ 669956 h 3069270"/>
              <a:gd name="connsiteX59" fmla="*/ 3657600 w 3677834"/>
              <a:gd name="connsiteY59" fmla="*/ 642796 h 3069270"/>
              <a:gd name="connsiteX60" fmla="*/ 3648547 w 3677834"/>
              <a:gd name="connsiteY60" fmla="*/ 579422 h 3069270"/>
              <a:gd name="connsiteX61" fmla="*/ 3639493 w 3677834"/>
              <a:gd name="connsiteY61" fmla="*/ 543208 h 3069270"/>
              <a:gd name="connsiteX62" fmla="*/ 3621386 w 3677834"/>
              <a:gd name="connsiteY62" fmla="*/ 461727 h 3069270"/>
              <a:gd name="connsiteX63" fmla="*/ 3630440 w 3677834"/>
              <a:gd name="connsiteY63" fmla="*/ 217283 h 3069270"/>
              <a:gd name="connsiteX64" fmla="*/ 3648547 w 3677834"/>
              <a:gd name="connsiteY64" fmla="*/ 162962 h 3069270"/>
              <a:gd name="connsiteX65" fmla="*/ 3657600 w 3677834"/>
              <a:gd name="connsiteY65" fmla="*/ 135802 h 3069270"/>
              <a:gd name="connsiteX66" fmla="*/ 3675707 w 3677834"/>
              <a:gd name="connsiteY66" fmla="*/ 108642 h 3069270"/>
              <a:gd name="connsiteX67" fmla="*/ 3675707 w 3677834"/>
              <a:gd name="connsiteY67" fmla="*/ 0 h 306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677834" h="3069270">
                <a:moveTo>
                  <a:pt x="0" y="3041964"/>
                </a:moveTo>
                <a:cubicBezTo>
                  <a:pt x="15089" y="3032911"/>
                  <a:pt x="27718" y="3016104"/>
                  <a:pt x="45267" y="3014804"/>
                </a:cubicBezTo>
                <a:cubicBezTo>
                  <a:pt x="111546" y="3009894"/>
                  <a:pt x="178152" y="3019122"/>
                  <a:pt x="244444" y="3023857"/>
                </a:cubicBezTo>
                <a:cubicBezTo>
                  <a:pt x="350885" y="3031460"/>
                  <a:pt x="244471" y="3036081"/>
                  <a:pt x="362139" y="3041964"/>
                </a:cubicBezTo>
                <a:cubicBezTo>
                  <a:pt x="500628" y="3048888"/>
                  <a:pt x="991427" y="3058050"/>
                  <a:pt x="1086416" y="3060071"/>
                </a:cubicBezTo>
                <a:cubicBezTo>
                  <a:pt x="1107541" y="3063089"/>
                  <a:pt x="1128451" y="3069125"/>
                  <a:pt x="1149790" y="3069125"/>
                </a:cubicBezTo>
                <a:cubicBezTo>
                  <a:pt x="1508628" y="3069125"/>
                  <a:pt x="1454873" y="3072113"/>
                  <a:pt x="1665838" y="3051018"/>
                </a:cubicBezTo>
                <a:cubicBezTo>
                  <a:pt x="1674891" y="3048000"/>
                  <a:pt x="1684462" y="3046232"/>
                  <a:pt x="1692998" y="3041964"/>
                </a:cubicBezTo>
                <a:cubicBezTo>
                  <a:pt x="1702730" y="3037098"/>
                  <a:pt x="1710157" y="3028143"/>
                  <a:pt x="1720158" y="3023857"/>
                </a:cubicBezTo>
                <a:cubicBezTo>
                  <a:pt x="1731595" y="3018956"/>
                  <a:pt x="1744301" y="3017822"/>
                  <a:pt x="1756372" y="3014804"/>
                </a:cubicBezTo>
                <a:cubicBezTo>
                  <a:pt x="1823808" y="2969847"/>
                  <a:pt x="1740984" y="3027628"/>
                  <a:pt x="1810693" y="2969537"/>
                </a:cubicBezTo>
                <a:cubicBezTo>
                  <a:pt x="1819052" y="2962571"/>
                  <a:pt x="1828800" y="2957466"/>
                  <a:pt x="1837854" y="2951430"/>
                </a:cubicBezTo>
                <a:cubicBezTo>
                  <a:pt x="1881978" y="2885240"/>
                  <a:pt x="1828108" y="2968482"/>
                  <a:pt x="1874067" y="2888055"/>
                </a:cubicBezTo>
                <a:cubicBezTo>
                  <a:pt x="1879465" y="2878608"/>
                  <a:pt x="1887755" y="2870838"/>
                  <a:pt x="1892174" y="2860895"/>
                </a:cubicBezTo>
                <a:cubicBezTo>
                  <a:pt x="1899926" y="2843454"/>
                  <a:pt x="1910281" y="2806574"/>
                  <a:pt x="1910281" y="2806574"/>
                </a:cubicBezTo>
                <a:cubicBezTo>
                  <a:pt x="1913299" y="2737164"/>
                  <a:pt x="1915001" y="2667685"/>
                  <a:pt x="1919335" y="2598345"/>
                </a:cubicBezTo>
                <a:cubicBezTo>
                  <a:pt x="1921040" y="2571070"/>
                  <a:pt x="1919746" y="2542788"/>
                  <a:pt x="1928388" y="2516863"/>
                </a:cubicBezTo>
                <a:cubicBezTo>
                  <a:pt x="1936152" y="2493572"/>
                  <a:pt x="1970132" y="2453407"/>
                  <a:pt x="1991762" y="2435382"/>
                </a:cubicBezTo>
                <a:cubicBezTo>
                  <a:pt x="2000121" y="2428416"/>
                  <a:pt x="2008980" y="2421694"/>
                  <a:pt x="2018923" y="2417275"/>
                </a:cubicBezTo>
                <a:cubicBezTo>
                  <a:pt x="2036364" y="2409523"/>
                  <a:pt x="2056173" y="2407704"/>
                  <a:pt x="2073244" y="2399168"/>
                </a:cubicBezTo>
                <a:cubicBezTo>
                  <a:pt x="2101215" y="2385182"/>
                  <a:pt x="2132453" y="2367429"/>
                  <a:pt x="2163778" y="2362954"/>
                </a:cubicBezTo>
                <a:cubicBezTo>
                  <a:pt x="2184903" y="2359936"/>
                  <a:pt x="2206104" y="2357409"/>
                  <a:pt x="2227153" y="2353901"/>
                </a:cubicBezTo>
                <a:cubicBezTo>
                  <a:pt x="2305423" y="2340857"/>
                  <a:pt x="2242691" y="2345523"/>
                  <a:pt x="2344848" y="2335794"/>
                </a:cubicBezTo>
                <a:cubicBezTo>
                  <a:pt x="2384018" y="2332063"/>
                  <a:pt x="2423311" y="2329759"/>
                  <a:pt x="2462543" y="2326741"/>
                </a:cubicBezTo>
                <a:cubicBezTo>
                  <a:pt x="2474614" y="2323723"/>
                  <a:pt x="2487106" y="2322056"/>
                  <a:pt x="2498756" y="2317687"/>
                </a:cubicBezTo>
                <a:cubicBezTo>
                  <a:pt x="2525011" y="2307841"/>
                  <a:pt x="2539616" y="2296483"/>
                  <a:pt x="2562131" y="2281473"/>
                </a:cubicBezTo>
                <a:cubicBezTo>
                  <a:pt x="2610416" y="2209046"/>
                  <a:pt x="2547042" y="2296562"/>
                  <a:pt x="2607398" y="2236206"/>
                </a:cubicBezTo>
                <a:cubicBezTo>
                  <a:pt x="2615092" y="2228512"/>
                  <a:pt x="2619469" y="2218099"/>
                  <a:pt x="2625505" y="2209046"/>
                </a:cubicBezTo>
                <a:cubicBezTo>
                  <a:pt x="2628523" y="2199992"/>
                  <a:pt x="2629923" y="2190227"/>
                  <a:pt x="2634558" y="2181885"/>
                </a:cubicBezTo>
                <a:cubicBezTo>
                  <a:pt x="2645126" y="2162862"/>
                  <a:pt x="2663890" y="2148209"/>
                  <a:pt x="2670772" y="2127564"/>
                </a:cubicBezTo>
                <a:cubicBezTo>
                  <a:pt x="2673790" y="2118511"/>
                  <a:pt x="2673864" y="2107856"/>
                  <a:pt x="2679826" y="2100404"/>
                </a:cubicBezTo>
                <a:cubicBezTo>
                  <a:pt x="2686623" y="2091908"/>
                  <a:pt x="2697933" y="2088333"/>
                  <a:pt x="2706986" y="2082297"/>
                </a:cubicBezTo>
                <a:cubicBezTo>
                  <a:pt x="2725613" y="2054357"/>
                  <a:pt x="2725145" y="2051213"/>
                  <a:pt x="2752254" y="2027976"/>
                </a:cubicBezTo>
                <a:cubicBezTo>
                  <a:pt x="2787223" y="1998003"/>
                  <a:pt x="2787545" y="2007354"/>
                  <a:pt x="2815628" y="1973655"/>
                </a:cubicBezTo>
                <a:cubicBezTo>
                  <a:pt x="2822594" y="1965296"/>
                  <a:pt x="2828337" y="1955942"/>
                  <a:pt x="2833735" y="1946495"/>
                </a:cubicBezTo>
                <a:cubicBezTo>
                  <a:pt x="2840431" y="1934777"/>
                  <a:pt x="2843202" y="1920649"/>
                  <a:pt x="2851842" y="1910281"/>
                </a:cubicBezTo>
                <a:cubicBezTo>
                  <a:pt x="2858808" y="1901922"/>
                  <a:pt x="2869949" y="1898210"/>
                  <a:pt x="2879002" y="1892174"/>
                </a:cubicBezTo>
                <a:cubicBezTo>
                  <a:pt x="2894584" y="1868801"/>
                  <a:pt x="2908234" y="1844481"/>
                  <a:pt x="2933323" y="1828800"/>
                </a:cubicBezTo>
                <a:cubicBezTo>
                  <a:pt x="2943875" y="1822205"/>
                  <a:pt x="2957466" y="1822765"/>
                  <a:pt x="2969537" y="1819747"/>
                </a:cubicBezTo>
                <a:cubicBezTo>
                  <a:pt x="2978590" y="1813711"/>
                  <a:pt x="2986965" y="1806506"/>
                  <a:pt x="2996697" y="1801640"/>
                </a:cubicBezTo>
                <a:cubicBezTo>
                  <a:pt x="3009689" y="1795144"/>
                  <a:pt x="3048462" y="1786435"/>
                  <a:pt x="3060071" y="1783533"/>
                </a:cubicBezTo>
                <a:cubicBezTo>
                  <a:pt x="3112612" y="1748506"/>
                  <a:pt x="3061507" y="1776934"/>
                  <a:pt x="3150606" y="1756372"/>
                </a:cubicBezTo>
                <a:cubicBezTo>
                  <a:pt x="3169204" y="1752080"/>
                  <a:pt x="3186820" y="1744301"/>
                  <a:pt x="3204927" y="1738265"/>
                </a:cubicBezTo>
                <a:lnTo>
                  <a:pt x="3232087" y="1729212"/>
                </a:lnTo>
                <a:cubicBezTo>
                  <a:pt x="3241141" y="1723176"/>
                  <a:pt x="3249516" y="1715971"/>
                  <a:pt x="3259248" y="1711105"/>
                </a:cubicBezTo>
                <a:cubicBezTo>
                  <a:pt x="3304783" y="1688337"/>
                  <a:pt x="3283644" y="1722923"/>
                  <a:pt x="3340729" y="1665838"/>
                </a:cubicBezTo>
                <a:cubicBezTo>
                  <a:pt x="3358836" y="1647731"/>
                  <a:pt x="3381876" y="1633475"/>
                  <a:pt x="3395050" y="1611517"/>
                </a:cubicBezTo>
                <a:cubicBezTo>
                  <a:pt x="3427808" y="1556919"/>
                  <a:pt x="3412449" y="1580890"/>
                  <a:pt x="3440317" y="1539089"/>
                </a:cubicBezTo>
                <a:cubicBezTo>
                  <a:pt x="3443335" y="1530036"/>
                  <a:pt x="3444736" y="1520271"/>
                  <a:pt x="3449370" y="1511929"/>
                </a:cubicBezTo>
                <a:cubicBezTo>
                  <a:pt x="3459938" y="1492906"/>
                  <a:pt x="3478702" y="1478253"/>
                  <a:pt x="3485584" y="1457608"/>
                </a:cubicBezTo>
                <a:lnTo>
                  <a:pt x="3503691" y="1403287"/>
                </a:lnTo>
                <a:lnTo>
                  <a:pt x="3521798" y="1348966"/>
                </a:lnTo>
                <a:lnTo>
                  <a:pt x="3530852" y="1321806"/>
                </a:lnTo>
                <a:cubicBezTo>
                  <a:pt x="3533870" y="1300681"/>
                  <a:pt x="3539069" y="1279755"/>
                  <a:pt x="3539905" y="1258432"/>
                </a:cubicBezTo>
                <a:cubicBezTo>
                  <a:pt x="3545109" y="1125715"/>
                  <a:pt x="3540673" y="992639"/>
                  <a:pt x="3548958" y="860079"/>
                </a:cubicBezTo>
                <a:cubicBezTo>
                  <a:pt x="3549800" y="846609"/>
                  <a:pt x="3562053" y="836396"/>
                  <a:pt x="3567065" y="823865"/>
                </a:cubicBezTo>
                <a:cubicBezTo>
                  <a:pt x="3579017" y="793985"/>
                  <a:pt x="3580056" y="765607"/>
                  <a:pt x="3603279" y="742384"/>
                </a:cubicBezTo>
                <a:cubicBezTo>
                  <a:pt x="3610973" y="734690"/>
                  <a:pt x="3621386" y="730313"/>
                  <a:pt x="3630440" y="724277"/>
                </a:cubicBezTo>
                <a:lnTo>
                  <a:pt x="3648547" y="669956"/>
                </a:lnTo>
                <a:lnTo>
                  <a:pt x="3657600" y="642796"/>
                </a:lnTo>
                <a:cubicBezTo>
                  <a:pt x="3654582" y="621671"/>
                  <a:pt x="3652364" y="600417"/>
                  <a:pt x="3648547" y="579422"/>
                </a:cubicBezTo>
                <a:cubicBezTo>
                  <a:pt x="3646321" y="567180"/>
                  <a:pt x="3642291" y="555332"/>
                  <a:pt x="3639493" y="543208"/>
                </a:cubicBezTo>
                <a:cubicBezTo>
                  <a:pt x="3633237" y="516098"/>
                  <a:pt x="3627422" y="488887"/>
                  <a:pt x="3621386" y="461727"/>
                </a:cubicBezTo>
                <a:cubicBezTo>
                  <a:pt x="3624404" y="380246"/>
                  <a:pt x="3623058" y="298485"/>
                  <a:pt x="3630440" y="217283"/>
                </a:cubicBezTo>
                <a:cubicBezTo>
                  <a:pt x="3632168" y="198275"/>
                  <a:pt x="3642511" y="181069"/>
                  <a:pt x="3648547" y="162962"/>
                </a:cubicBezTo>
                <a:cubicBezTo>
                  <a:pt x="3651565" y="153909"/>
                  <a:pt x="3652306" y="143742"/>
                  <a:pt x="3657600" y="135802"/>
                </a:cubicBezTo>
                <a:cubicBezTo>
                  <a:pt x="3663636" y="126749"/>
                  <a:pt x="3674269" y="119427"/>
                  <a:pt x="3675707" y="108642"/>
                </a:cubicBezTo>
                <a:cubicBezTo>
                  <a:pt x="3680493" y="72746"/>
                  <a:pt x="3675707" y="36214"/>
                  <a:pt x="3675707" y="0"/>
                </a:cubicBezTo>
              </a:path>
            </a:pathLst>
          </a:custGeom>
          <a:noFill/>
          <a:ln w="76200">
            <a:solidFill>
              <a:schemeClr val="accent3">
                <a:lumMod val="75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3505201" y="3314689"/>
            <a:ext cx="1524000" cy="2600738"/>
          </a:xfrm>
          <a:custGeom>
            <a:avLst/>
            <a:gdLst>
              <a:gd name="connsiteX0" fmla="*/ 0 w 2109457"/>
              <a:gd name="connsiteY0" fmla="*/ 0 h 3440317"/>
              <a:gd name="connsiteX1" fmla="*/ 36214 w 2109457"/>
              <a:gd name="connsiteY1" fmla="*/ 54321 h 3440317"/>
              <a:gd name="connsiteX2" fmla="*/ 45267 w 2109457"/>
              <a:gd name="connsiteY2" fmla="*/ 108642 h 3440317"/>
              <a:gd name="connsiteX3" fmla="*/ 63374 w 2109457"/>
              <a:gd name="connsiteY3" fmla="*/ 162963 h 3440317"/>
              <a:gd name="connsiteX4" fmla="*/ 72428 w 2109457"/>
              <a:gd name="connsiteY4" fmla="*/ 190123 h 3440317"/>
              <a:gd name="connsiteX5" fmla="*/ 90534 w 2109457"/>
              <a:gd name="connsiteY5" fmla="*/ 217284 h 3440317"/>
              <a:gd name="connsiteX6" fmla="*/ 99588 w 2109457"/>
              <a:gd name="connsiteY6" fmla="*/ 244444 h 3440317"/>
              <a:gd name="connsiteX7" fmla="*/ 144855 w 2109457"/>
              <a:gd name="connsiteY7" fmla="*/ 298765 h 3440317"/>
              <a:gd name="connsiteX8" fmla="*/ 153909 w 2109457"/>
              <a:gd name="connsiteY8" fmla="*/ 325925 h 3440317"/>
              <a:gd name="connsiteX9" fmla="*/ 190123 w 2109457"/>
              <a:gd name="connsiteY9" fmla="*/ 380246 h 3440317"/>
              <a:gd name="connsiteX10" fmla="*/ 199176 w 2109457"/>
              <a:gd name="connsiteY10" fmla="*/ 416460 h 3440317"/>
              <a:gd name="connsiteX11" fmla="*/ 235390 w 2109457"/>
              <a:gd name="connsiteY11" fmla="*/ 470781 h 3440317"/>
              <a:gd name="connsiteX12" fmla="*/ 262550 w 2109457"/>
              <a:gd name="connsiteY12" fmla="*/ 534155 h 3440317"/>
              <a:gd name="connsiteX13" fmla="*/ 280657 w 2109457"/>
              <a:gd name="connsiteY13" fmla="*/ 588476 h 3440317"/>
              <a:gd name="connsiteX14" fmla="*/ 307818 w 2109457"/>
              <a:gd name="connsiteY14" fmla="*/ 669957 h 3440317"/>
              <a:gd name="connsiteX15" fmla="*/ 325925 w 2109457"/>
              <a:gd name="connsiteY15" fmla="*/ 724278 h 3440317"/>
              <a:gd name="connsiteX16" fmla="*/ 344031 w 2109457"/>
              <a:gd name="connsiteY16" fmla="*/ 751438 h 3440317"/>
              <a:gd name="connsiteX17" fmla="*/ 362138 w 2109457"/>
              <a:gd name="connsiteY17" fmla="*/ 805759 h 3440317"/>
              <a:gd name="connsiteX18" fmla="*/ 380245 w 2109457"/>
              <a:gd name="connsiteY18" fmla="*/ 878187 h 3440317"/>
              <a:gd name="connsiteX19" fmla="*/ 362138 w 2109457"/>
              <a:gd name="connsiteY19" fmla="*/ 1032095 h 3440317"/>
              <a:gd name="connsiteX20" fmla="*/ 344031 w 2109457"/>
              <a:gd name="connsiteY20" fmla="*/ 1059256 h 3440317"/>
              <a:gd name="connsiteX21" fmla="*/ 316871 w 2109457"/>
              <a:gd name="connsiteY21" fmla="*/ 1122630 h 3440317"/>
              <a:gd name="connsiteX22" fmla="*/ 298764 w 2109457"/>
              <a:gd name="connsiteY22" fmla="*/ 1176951 h 3440317"/>
              <a:gd name="connsiteX23" fmla="*/ 280657 w 2109457"/>
              <a:gd name="connsiteY23" fmla="*/ 1231272 h 3440317"/>
              <a:gd name="connsiteX24" fmla="*/ 262550 w 2109457"/>
              <a:gd name="connsiteY24" fmla="*/ 1285592 h 3440317"/>
              <a:gd name="connsiteX25" fmla="*/ 253497 w 2109457"/>
              <a:gd name="connsiteY25" fmla="*/ 1312753 h 3440317"/>
              <a:gd name="connsiteX26" fmla="*/ 262550 w 2109457"/>
              <a:gd name="connsiteY26" fmla="*/ 1493822 h 3440317"/>
              <a:gd name="connsiteX27" fmla="*/ 271604 w 2109457"/>
              <a:gd name="connsiteY27" fmla="*/ 1520983 h 3440317"/>
              <a:gd name="connsiteX28" fmla="*/ 280657 w 2109457"/>
              <a:gd name="connsiteY28" fmla="*/ 1557196 h 3440317"/>
              <a:gd name="connsiteX29" fmla="*/ 316871 w 2109457"/>
              <a:gd name="connsiteY29" fmla="*/ 1611517 h 3440317"/>
              <a:gd name="connsiteX30" fmla="*/ 334978 w 2109457"/>
              <a:gd name="connsiteY30" fmla="*/ 1647731 h 3440317"/>
              <a:gd name="connsiteX31" fmla="*/ 380245 w 2109457"/>
              <a:gd name="connsiteY31" fmla="*/ 1720159 h 3440317"/>
              <a:gd name="connsiteX32" fmla="*/ 398352 w 2109457"/>
              <a:gd name="connsiteY32" fmla="*/ 1756373 h 3440317"/>
              <a:gd name="connsiteX33" fmla="*/ 425513 w 2109457"/>
              <a:gd name="connsiteY33" fmla="*/ 1783533 h 3440317"/>
              <a:gd name="connsiteX34" fmla="*/ 470780 w 2109457"/>
              <a:gd name="connsiteY34" fmla="*/ 1837854 h 3440317"/>
              <a:gd name="connsiteX35" fmla="*/ 497940 w 2109457"/>
              <a:gd name="connsiteY35" fmla="*/ 1892175 h 3440317"/>
              <a:gd name="connsiteX36" fmla="*/ 525101 w 2109457"/>
              <a:gd name="connsiteY36" fmla="*/ 1910282 h 3440317"/>
              <a:gd name="connsiteX37" fmla="*/ 543208 w 2109457"/>
              <a:gd name="connsiteY37" fmla="*/ 1937442 h 3440317"/>
              <a:gd name="connsiteX38" fmla="*/ 552261 w 2109457"/>
              <a:gd name="connsiteY38" fmla="*/ 1964602 h 3440317"/>
              <a:gd name="connsiteX39" fmla="*/ 579422 w 2109457"/>
              <a:gd name="connsiteY39" fmla="*/ 1991763 h 3440317"/>
              <a:gd name="connsiteX40" fmla="*/ 624689 w 2109457"/>
              <a:gd name="connsiteY40" fmla="*/ 2055137 h 3440317"/>
              <a:gd name="connsiteX41" fmla="*/ 642796 w 2109457"/>
              <a:gd name="connsiteY41" fmla="*/ 2082297 h 3440317"/>
              <a:gd name="connsiteX42" fmla="*/ 697117 w 2109457"/>
              <a:gd name="connsiteY42" fmla="*/ 2127565 h 3440317"/>
              <a:gd name="connsiteX43" fmla="*/ 751437 w 2109457"/>
              <a:gd name="connsiteY43" fmla="*/ 2190939 h 3440317"/>
              <a:gd name="connsiteX44" fmla="*/ 778598 w 2109457"/>
              <a:gd name="connsiteY44" fmla="*/ 2199992 h 3440317"/>
              <a:gd name="connsiteX45" fmla="*/ 805758 w 2109457"/>
              <a:gd name="connsiteY45" fmla="*/ 2227153 h 3440317"/>
              <a:gd name="connsiteX46" fmla="*/ 832919 w 2109457"/>
              <a:gd name="connsiteY46" fmla="*/ 2245260 h 3440317"/>
              <a:gd name="connsiteX47" fmla="*/ 869132 w 2109457"/>
              <a:gd name="connsiteY47" fmla="*/ 2272420 h 3440317"/>
              <a:gd name="connsiteX48" fmla="*/ 923453 w 2109457"/>
              <a:gd name="connsiteY48" fmla="*/ 2308634 h 3440317"/>
              <a:gd name="connsiteX49" fmla="*/ 950614 w 2109457"/>
              <a:gd name="connsiteY49" fmla="*/ 2326741 h 3440317"/>
              <a:gd name="connsiteX50" fmla="*/ 986828 w 2109457"/>
              <a:gd name="connsiteY50" fmla="*/ 2344848 h 3440317"/>
              <a:gd name="connsiteX51" fmla="*/ 1013988 w 2109457"/>
              <a:gd name="connsiteY51" fmla="*/ 2372008 h 3440317"/>
              <a:gd name="connsiteX52" fmla="*/ 1068309 w 2109457"/>
              <a:gd name="connsiteY52" fmla="*/ 2399169 h 3440317"/>
              <a:gd name="connsiteX53" fmla="*/ 1104523 w 2109457"/>
              <a:gd name="connsiteY53" fmla="*/ 2426329 h 3440317"/>
              <a:gd name="connsiteX54" fmla="*/ 1204111 w 2109457"/>
              <a:gd name="connsiteY54" fmla="*/ 2471596 h 3440317"/>
              <a:gd name="connsiteX55" fmla="*/ 1231271 w 2109457"/>
              <a:gd name="connsiteY55" fmla="*/ 2498757 h 3440317"/>
              <a:gd name="connsiteX56" fmla="*/ 1267485 w 2109457"/>
              <a:gd name="connsiteY56" fmla="*/ 2507810 h 3440317"/>
              <a:gd name="connsiteX57" fmla="*/ 1294645 w 2109457"/>
              <a:gd name="connsiteY57" fmla="*/ 2525917 h 3440317"/>
              <a:gd name="connsiteX58" fmla="*/ 1321806 w 2109457"/>
              <a:gd name="connsiteY58" fmla="*/ 2534971 h 3440317"/>
              <a:gd name="connsiteX59" fmla="*/ 1403287 w 2109457"/>
              <a:gd name="connsiteY59" fmla="*/ 2580238 h 3440317"/>
              <a:gd name="connsiteX60" fmla="*/ 1457608 w 2109457"/>
              <a:gd name="connsiteY60" fmla="*/ 2616452 h 3440317"/>
              <a:gd name="connsiteX61" fmla="*/ 1484768 w 2109457"/>
              <a:gd name="connsiteY61" fmla="*/ 2634559 h 3440317"/>
              <a:gd name="connsiteX62" fmla="*/ 1511928 w 2109457"/>
              <a:gd name="connsiteY62" fmla="*/ 2643612 h 3440317"/>
              <a:gd name="connsiteX63" fmla="*/ 1539089 w 2109457"/>
              <a:gd name="connsiteY63" fmla="*/ 2661719 h 3440317"/>
              <a:gd name="connsiteX64" fmla="*/ 1566249 w 2109457"/>
              <a:gd name="connsiteY64" fmla="*/ 2688880 h 3440317"/>
              <a:gd name="connsiteX65" fmla="*/ 1602463 w 2109457"/>
              <a:gd name="connsiteY65" fmla="*/ 2697933 h 3440317"/>
              <a:gd name="connsiteX66" fmla="*/ 1638677 w 2109457"/>
              <a:gd name="connsiteY66" fmla="*/ 2761307 h 3440317"/>
              <a:gd name="connsiteX67" fmla="*/ 1656784 w 2109457"/>
              <a:gd name="connsiteY67" fmla="*/ 2788468 h 3440317"/>
              <a:gd name="connsiteX68" fmla="*/ 1720158 w 2109457"/>
              <a:gd name="connsiteY68" fmla="*/ 2869949 h 3440317"/>
              <a:gd name="connsiteX69" fmla="*/ 1738265 w 2109457"/>
              <a:gd name="connsiteY69" fmla="*/ 2915216 h 3440317"/>
              <a:gd name="connsiteX70" fmla="*/ 1747319 w 2109457"/>
              <a:gd name="connsiteY70" fmla="*/ 2942377 h 3440317"/>
              <a:gd name="connsiteX71" fmla="*/ 1765426 w 2109457"/>
              <a:gd name="connsiteY71" fmla="*/ 2969537 h 3440317"/>
              <a:gd name="connsiteX72" fmla="*/ 1801639 w 2109457"/>
              <a:gd name="connsiteY72" fmla="*/ 3041965 h 3440317"/>
              <a:gd name="connsiteX73" fmla="*/ 1837853 w 2109457"/>
              <a:gd name="connsiteY73" fmla="*/ 3096286 h 3440317"/>
              <a:gd name="connsiteX74" fmla="*/ 1865014 w 2109457"/>
              <a:gd name="connsiteY74" fmla="*/ 3150606 h 3440317"/>
              <a:gd name="connsiteX75" fmla="*/ 1892174 w 2109457"/>
              <a:gd name="connsiteY75" fmla="*/ 3177767 h 3440317"/>
              <a:gd name="connsiteX76" fmla="*/ 1928388 w 2109457"/>
              <a:gd name="connsiteY76" fmla="*/ 3232087 h 3440317"/>
              <a:gd name="connsiteX77" fmla="*/ 1964602 w 2109457"/>
              <a:gd name="connsiteY77" fmla="*/ 3268301 h 3440317"/>
              <a:gd name="connsiteX78" fmla="*/ 1982709 w 2109457"/>
              <a:gd name="connsiteY78" fmla="*/ 3304515 h 3440317"/>
              <a:gd name="connsiteX79" fmla="*/ 2000816 w 2109457"/>
              <a:gd name="connsiteY79" fmla="*/ 3331676 h 3440317"/>
              <a:gd name="connsiteX80" fmla="*/ 2027976 w 2109457"/>
              <a:gd name="connsiteY80" fmla="*/ 3376943 h 3440317"/>
              <a:gd name="connsiteX81" fmla="*/ 2091350 w 2109457"/>
              <a:gd name="connsiteY81" fmla="*/ 3422210 h 3440317"/>
              <a:gd name="connsiteX82" fmla="*/ 2109457 w 2109457"/>
              <a:gd name="connsiteY82" fmla="*/ 3440317 h 3440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109457" h="3440317">
                <a:moveTo>
                  <a:pt x="0" y="0"/>
                </a:moveTo>
                <a:cubicBezTo>
                  <a:pt x="12071" y="18107"/>
                  <a:pt x="27844" y="34233"/>
                  <a:pt x="36214" y="54321"/>
                </a:cubicBezTo>
                <a:cubicBezTo>
                  <a:pt x="43274" y="71266"/>
                  <a:pt x="40815" y="90833"/>
                  <a:pt x="45267" y="108642"/>
                </a:cubicBezTo>
                <a:cubicBezTo>
                  <a:pt x="49896" y="127159"/>
                  <a:pt x="57338" y="144856"/>
                  <a:pt x="63374" y="162963"/>
                </a:cubicBezTo>
                <a:cubicBezTo>
                  <a:pt x="66392" y="172016"/>
                  <a:pt x="67135" y="182182"/>
                  <a:pt x="72428" y="190123"/>
                </a:cubicBezTo>
                <a:cubicBezTo>
                  <a:pt x="78463" y="199177"/>
                  <a:pt x="85668" y="207552"/>
                  <a:pt x="90534" y="217284"/>
                </a:cubicBezTo>
                <a:cubicBezTo>
                  <a:pt x="94802" y="225820"/>
                  <a:pt x="95320" y="235908"/>
                  <a:pt x="99588" y="244444"/>
                </a:cubicBezTo>
                <a:cubicBezTo>
                  <a:pt x="112192" y="269652"/>
                  <a:pt x="124834" y="278743"/>
                  <a:pt x="144855" y="298765"/>
                </a:cubicBezTo>
                <a:cubicBezTo>
                  <a:pt x="147873" y="307818"/>
                  <a:pt x="149274" y="317583"/>
                  <a:pt x="153909" y="325925"/>
                </a:cubicBezTo>
                <a:cubicBezTo>
                  <a:pt x="164478" y="344948"/>
                  <a:pt x="190123" y="380246"/>
                  <a:pt x="190123" y="380246"/>
                </a:cubicBezTo>
                <a:cubicBezTo>
                  <a:pt x="193141" y="392317"/>
                  <a:pt x="193611" y="405331"/>
                  <a:pt x="199176" y="416460"/>
                </a:cubicBezTo>
                <a:cubicBezTo>
                  <a:pt x="208908" y="435924"/>
                  <a:pt x="235390" y="470781"/>
                  <a:pt x="235390" y="470781"/>
                </a:cubicBezTo>
                <a:cubicBezTo>
                  <a:pt x="259337" y="566572"/>
                  <a:pt x="226824" y="453771"/>
                  <a:pt x="262550" y="534155"/>
                </a:cubicBezTo>
                <a:cubicBezTo>
                  <a:pt x="270302" y="551596"/>
                  <a:pt x="274621" y="570369"/>
                  <a:pt x="280657" y="588476"/>
                </a:cubicBezTo>
                <a:lnTo>
                  <a:pt x="307818" y="669957"/>
                </a:lnTo>
                <a:cubicBezTo>
                  <a:pt x="307819" y="669961"/>
                  <a:pt x="325923" y="724275"/>
                  <a:pt x="325925" y="724278"/>
                </a:cubicBezTo>
                <a:cubicBezTo>
                  <a:pt x="331960" y="733331"/>
                  <a:pt x="339612" y="741495"/>
                  <a:pt x="344031" y="751438"/>
                </a:cubicBezTo>
                <a:cubicBezTo>
                  <a:pt x="351783" y="768879"/>
                  <a:pt x="356102" y="787652"/>
                  <a:pt x="362138" y="805759"/>
                </a:cubicBezTo>
                <a:cubicBezTo>
                  <a:pt x="376059" y="847522"/>
                  <a:pt x="369319" y="823553"/>
                  <a:pt x="380245" y="878187"/>
                </a:cubicBezTo>
                <a:cubicBezTo>
                  <a:pt x="378814" y="898229"/>
                  <a:pt x="382717" y="990938"/>
                  <a:pt x="362138" y="1032095"/>
                </a:cubicBezTo>
                <a:cubicBezTo>
                  <a:pt x="357272" y="1041827"/>
                  <a:pt x="350067" y="1050202"/>
                  <a:pt x="344031" y="1059256"/>
                </a:cubicBezTo>
                <a:cubicBezTo>
                  <a:pt x="314893" y="1146674"/>
                  <a:pt x="361616" y="1010769"/>
                  <a:pt x="316871" y="1122630"/>
                </a:cubicBezTo>
                <a:cubicBezTo>
                  <a:pt x="309782" y="1140351"/>
                  <a:pt x="304800" y="1158844"/>
                  <a:pt x="298764" y="1176951"/>
                </a:cubicBezTo>
                <a:lnTo>
                  <a:pt x="280657" y="1231272"/>
                </a:lnTo>
                <a:lnTo>
                  <a:pt x="262550" y="1285592"/>
                </a:lnTo>
                <a:lnTo>
                  <a:pt x="253497" y="1312753"/>
                </a:lnTo>
                <a:cubicBezTo>
                  <a:pt x="256515" y="1373109"/>
                  <a:pt x="257315" y="1433617"/>
                  <a:pt x="262550" y="1493822"/>
                </a:cubicBezTo>
                <a:cubicBezTo>
                  <a:pt x="263377" y="1503330"/>
                  <a:pt x="268982" y="1511807"/>
                  <a:pt x="271604" y="1520983"/>
                </a:cubicBezTo>
                <a:cubicBezTo>
                  <a:pt x="275022" y="1532947"/>
                  <a:pt x="275093" y="1546067"/>
                  <a:pt x="280657" y="1557196"/>
                </a:cubicBezTo>
                <a:cubicBezTo>
                  <a:pt x="290389" y="1576660"/>
                  <a:pt x="307139" y="1592053"/>
                  <a:pt x="316871" y="1611517"/>
                </a:cubicBezTo>
                <a:cubicBezTo>
                  <a:pt x="322907" y="1623588"/>
                  <a:pt x="328178" y="1636073"/>
                  <a:pt x="334978" y="1647731"/>
                </a:cubicBezTo>
                <a:cubicBezTo>
                  <a:pt x="349323" y="1672323"/>
                  <a:pt x="367513" y="1694695"/>
                  <a:pt x="380245" y="1720159"/>
                </a:cubicBezTo>
                <a:cubicBezTo>
                  <a:pt x="386281" y="1732230"/>
                  <a:pt x="390507" y="1745391"/>
                  <a:pt x="398352" y="1756373"/>
                </a:cubicBezTo>
                <a:cubicBezTo>
                  <a:pt x="405794" y="1766792"/>
                  <a:pt x="417316" y="1773697"/>
                  <a:pt x="425513" y="1783533"/>
                </a:cubicBezTo>
                <a:cubicBezTo>
                  <a:pt x="488551" y="1859176"/>
                  <a:pt x="391413" y="1758484"/>
                  <a:pt x="470780" y="1837854"/>
                </a:cubicBezTo>
                <a:cubicBezTo>
                  <a:pt x="478143" y="1859944"/>
                  <a:pt x="480390" y="1874625"/>
                  <a:pt x="497940" y="1892175"/>
                </a:cubicBezTo>
                <a:cubicBezTo>
                  <a:pt x="505634" y="1899869"/>
                  <a:pt x="516047" y="1904246"/>
                  <a:pt x="525101" y="1910282"/>
                </a:cubicBezTo>
                <a:cubicBezTo>
                  <a:pt x="531137" y="1919335"/>
                  <a:pt x="538342" y="1927710"/>
                  <a:pt x="543208" y="1937442"/>
                </a:cubicBezTo>
                <a:cubicBezTo>
                  <a:pt x="547476" y="1945978"/>
                  <a:pt x="546967" y="1956662"/>
                  <a:pt x="552261" y="1964602"/>
                </a:cubicBezTo>
                <a:cubicBezTo>
                  <a:pt x="559363" y="1975255"/>
                  <a:pt x="570368" y="1982709"/>
                  <a:pt x="579422" y="1991763"/>
                </a:cubicBezTo>
                <a:cubicBezTo>
                  <a:pt x="612924" y="2058771"/>
                  <a:pt x="578810" y="2000084"/>
                  <a:pt x="624689" y="2055137"/>
                </a:cubicBezTo>
                <a:cubicBezTo>
                  <a:pt x="631655" y="2063496"/>
                  <a:pt x="635830" y="2073938"/>
                  <a:pt x="642796" y="2082297"/>
                </a:cubicBezTo>
                <a:cubicBezTo>
                  <a:pt x="664582" y="2108440"/>
                  <a:pt x="670409" y="2109760"/>
                  <a:pt x="697117" y="2127565"/>
                </a:cubicBezTo>
                <a:cubicBezTo>
                  <a:pt x="709668" y="2144299"/>
                  <a:pt x="732522" y="2178329"/>
                  <a:pt x="751437" y="2190939"/>
                </a:cubicBezTo>
                <a:cubicBezTo>
                  <a:pt x="759378" y="2196233"/>
                  <a:pt x="769544" y="2196974"/>
                  <a:pt x="778598" y="2199992"/>
                </a:cubicBezTo>
                <a:cubicBezTo>
                  <a:pt x="787651" y="2209046"/>
                  <a:pt x="795922" y="2218956"/>
                  <a:pt x="805758" y="2227153"/>
                </a:cubicBezTo>
                <a:cubicBezTo>
                  <a:pt x="814117" y="2234119"/>
                  <a:pt x="824065" y="2238936"/>
                  <a:pt x="832919" y="2245260"/>
                </a:cubicBezTo>
                <a:cubicBezTo>
                  <a:pt x="845197" y="2254030"/>
                  <a:pt x="856771" y="2263767"/>
                  <a:pt x="869132" y="2272420"/>
                </a:cubicBezTo>
                <a:cubicBezTo>
                  <a:pt x="886960" y="2284900"/>
                  <a:pt x="905346" y="2296563"/>
                  <a:pt x="923453" y="2308634"/>
                </a:cubicBezTo>
                <a:cubicBezTo>
                  <a:pt x="932507" y="2314670"/>
                  <a:pt x="940882" y="2321875"/>
                  <a:pt x="950614" y="2326741"/>
                </a:cubicBezTo>
                <a:cubicBezTo>
                  <a:pt x="962685" y="2332777"/>
                  <a:pt x="975846" y="2337004"/>
                  <a:pt x="986828" y="2344848"/>
                </a:cubicBezTo>
                <a:cubicBezTo>
                  <a:pt x="997247" y="2352290"/>
                  <a:pt x="1004152" y="2363811"/>
                  <a:pt x="1013988" y="2372008"/>
                </a:cubicBezTo>
                <a:cubicBezTo>
                  <a:pt x="1037389" y="2391509"/>
                  <a:pt x="1041087" y="2390095"/>
                  <a:pt x="1068309" y="2399169"/>
                </a:cubicBezTo>
                <a:cubicBezTo>
                  <a:pt x="1080380" y="2408222"/>
                  <a:pt x="1091489" y="2418726"/>
                  <a:pt x="1104523" y="2426329"/>
                </a:cubicBezTo>
                <a:cubicBezTo>
                  <a:pt x="1158503" y="2457817"/>
                  <a:pt x="1160883" y="2457188"/>
                  <a:pt x="1204111" y="2471596"/>
                </a:cubicBezTo>
                <a:cubicBezTo>
                  <a:pt x="1213164" y="2480650"/>
                  <a:pt x="1220154" y="2492405"/>
                  <a:pt x="1231271" y="2498757"/>
                </a:cubicBezTo>
                <a:cubicBezTo>
                  <a:pt x="1242074" y="2504930"/>
                  <a:pt x="1256048" y="2502909"/>
                  <a:pt x="1267485" y="2507810"/>
                </a:cubicBezTo>
                <a:cubicBezTo>
                  <a:pt x="1277486" y="2512096"/>
                  <a:pt x="1284913" y="2521051"/>
                  <a:pt x="1294645" y="2525917"/>
                </a:cubicBezTo>
                <a:cubicBezTo>
                  <a:pt x="1303181" y="2530185"/>
                  <a:pt x="1313464" y="2530336"/>
                  <a:pt x="1321806" y="2534971"/>
                </a:cubicBezTo>
                <a:cubicBezTo>
                  <a:pt x="1415195" y="2586854"/>
                  <a:pt x="1341832" y="2559754"/>
                  <a:pt x="1403287" y="2580238"/>
                </a:cubicBezTo>
                <a:lnTo>
                  <a:pt x="1457608" y="2616452"/>
                </a:lnTo>
                <a:cubicBezTo>
                  <a:pt x="1466661" y="2622488"/>
                  <a:pt x="1474446" y="2631118"/>
                  <a:pt x="1484768" y="2634559"/>
                </a:cubicBezTo>
                <a:lnTo>
                  <a:pt x="1511928" y="2643612"/>
                </a:lnTo>
                <a:cubicBezTo>
                  <a:pt x="1520982" y="2649648"/>
                  <a:pt x="1530730" y="2654753"/>
                  <a:pt x="1539089" y="2661719"/>
                </a:cubicBezTo>
                <a:cubicBezTo>
                  <a:pt x="1548925" y="2669916"/>
                  <a:pt x="1555132" y="2682528"/>
                  <a:pt x="1566249" y="2688880"/>
                </a:cubicBezTo>
                <a:cubicBezTo>
                  <a:pt x="1577052" y="2695053"/>
                  <a:pt x="1590392" y="2694915"/>
                  <a:pt x="1602463" y="2697933"/>
                </a:cubicBezTo>
                <a:cubicBezTo>
                  <a:pt x="1617156" y="2742008"/>
                  <a:pt x="1604421" y="2713347"/>
                  <a:pt x="1638677" y="2761307"/>
                </a:cubicBezTo>
                <a:cubicBezTo>
                  <a:pt x="1645001" y="2770161"/>
                  <a:pt x="1649818" y="2780109"/>
                  <a:pt x="1656784" y="2788468"/>
                </a:cubicBezTo>
                <a:cubicBezTo>
                  <a:pt x="1686275" y="2823858"/>
                  <a:pt x="1699035" y="2817142"/>
                  <a:pt x="1720158" y="2869949"/>
                </a:cubicBezTo>
                <a:cubicBezTo>
                  <a:pt x="1726194" y="2885038"/>
                  <a:pt x="1732559" y="2899999"/>
                  <a:pt x="1738265" y="2915216"/>
                </a:cubicBezTo>
                <a:cubicBezTo>
                  <a:pt x="1741616" y="2924152"/>
                  <a:pt x="1743051" y="2933841"/>
                  <a:pt x="1747319" y="2942377"/>
                </a:cubicBezTo>
                <a:cubicBezTo>
                  <a:pt x="1752185" y="2952109"/>
                  <a:pt x="1760216" y="2959985"/>
                  <a:pt x="1765426" y="2969537"/>
                </a:cubicBezTo>
                <a:cubicBezTo>
                  <a:pt x="1778351" y="2993233"/>
                  <a:pt x="1786666" y="3019506"/>
                  <a:pt x="1801639" y="3041965"/>
                </a:cubicBezTo>
                <a:cubicBezTo>
                  <a:pt x="1813710" y="3060072"/>
                  <a:pt x="1830971" y="3075641"/>
                  <a:pt x="1837853" y="3096286"/>
                </a:cubicBezTo>
                <a:cubicBezTo>
                  <a:pt x="1846927" y="3123507"/>
                  <a:pt x="1845513" y="3127205"/>
                  <a:pt x="1865014" y="3150606"/>
                </a:cubicBezTo>
                <a:cubicBezTo>
                  <a:pt x="1873211" y="3160442"/>
                  <a:pt x="1884313" y="3167660"/>
                  <a:pt x="1892174" y="3177767"/>
                </a:cubicBezTo>
                <a:cubicBezTo>
                  <a:pt x="1905534" y="3194945"/>
                  <a:pt x="1913000" y="3216699"/>
                  <a:pt x="1928388" y="3232087"/>
                </a:cubicBezTo>
                <a:cubicBezTo>
                  <a:pt x="1940459" y="3244158"/>
                  <a:pt x="1954359" y="3254644"/>
                  <a:pt x="1964602" y="3268301"/>
                </a:cubicBezTo>
                <a:cubicBezTo>
                  <a:pt x="1972700" y="3279098"/>
                  <a:pt x="1976013" y="3292797"/>
                  <a:pt x="1982709" y="3304515"/>
                </a:cubicBezTo>
                <a:cubicBezTo>
                  <a:pt x="1988108" y="3313962"/>
                  <a:pt x="1995049" y="3322449"/>
                  <a:pt x="2000816" y="3331676"/>
                </a:cubicBezTo>
                <a:cubicBezTo>
                  <a:pt x="2010142" y="3346598"/>
                  <a:pt x="2016389" y="3363700"/>
                  <a:pt x="2027976" y="3376943"/>
                </a:cubicBezTo>
                <a:cubicBezTo>
                  <a:pt x="2042841" y="3393931"/>
                  <a:pt x="2073307" y="3407776"/>
                  <a:pt x="2091350" y="3422210"/>
                </a:cubicBezTo>
                <a:cubicBezTo>
                  <a:pt x="2098015" y="3427542"/>
                  <a:pt x="2103421" y="3434281"/>
                  <a:pt x="2109457" y="3440317"/>
                </a:cubicBezTo>
              </a:path>
            </a:pathLst>
          </a:custGeom>
          <a:noFill/>
          <a:ln w="76200">
            <a:solidFill>
              <a:schemeClr val="accent3">
                <a:lumMod val="75000"/>
              </a:schemeClr>
            </a:solidFill>
            <a:prstDash val="sys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1042">
            <a:off x="4445954" y="4604716"/>
            <a:ext cx="744221" cy="734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52668" flipH="1">
            <a:off x="2629966" y="5258969"/>
            <a:ext cx="901465" cy="7342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23518" y="3932208"/>
            <a:ext cx="461665" cy="5215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珠江</a:t>
            </a:r>
            <a:endParaRPr lang="en-US" sz="1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96" y="6324600"/>
            <a:ext cx="3472404" cy="2743200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56689" y="6655475"/>
            <a:ext cx="2727297" cy="224676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00B05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活動</a:t>
            </a:r>
            <a:r>
              <a:rPr lang="zh-TW" altLang="en-US" sz="1400" dirty="0" smtClean="0">
                <a:solidFill>
                  <a:srgbClr val="00B05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1400" dirty="0" smtClean="0">
              <a:solidFill>
                <a:srgbClr val="00B05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在唐代，外國商船若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途經香港地區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去廣州，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根據地圖上的路線</a:t>
            </a:r>
            <a:r>
              <a:rPr lang="zh-TW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很有可能經過今日香港的：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2"/>
          <p:cNvSpPr txBox="1"/>
          <p:nvPr/>
        </p:nvSpPr>
        <p:spPr>
          <a:xfrm>
            <a:off x="3003431" y="2976134"/>
            <a:ext cx="426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州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20929" y="7626746"/>
            <a:ext cx="19528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香港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島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九龍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半島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新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界東部</a:t>
            </a:r>
            <a:endParaRPr lang="en-US" altLang="zh-HK" sz="1400" dirty="0">
              <a:latin typeface="新細明體" panose="02020500000000000000" pitchFamily="18" charset="-12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新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界西部</a:t>
            </a:r>
            <a:endParaRPr lang="en-US" altLang="zh-HK" sz="1400" dirty="0">
              <a:latin typeface="新細明體" panose="02020500000000000000" pitchFamily="18" charset="-12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大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嶼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山</a:t>
            </a:r>
            <a:endParaRPr lang="en-US" altLang="zh-HK" sz="1400" dirty="0">
              <a:latin typeface="新細明體" panose="02020500000000000000" pitchFamily="18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26376" y="7594193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426376" y="7808998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26376" y="8023803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426376" y="8238608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26376" y="8453415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grpSp>
        <p:nvGrpSpPr>
          <p:cNvPr id="20" name="群組 19"/>
          <p:cNvGrpSpPr/>
          <p:nvPr/>
        </p:nvGrpSpPr>
        <p:grpSpPr>
          <a:xfrm>
            <a:off x="419319" y="8242159"/>
            <a:ext cx="356616" cy="586647"/>
            <a:chOff x="419319" y="8242159"/>
            <a:chExt cx="356616" cy="586647"/>
          </a:xfrm>
        </p:grpSpPr>
        <p:sp>
          <p:nvSpPr>
            <p:cNvPr id="14" name="文字方塊 13"/>
            <p:cNvSpPr txBox="1"/>
            <p:nvPr/>
          </p:nvSpPr>
          <p:spPr>
            <a:xfrm>
              <a:off x="419319" y="8242159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419319" y="8459474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69040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EDB Maps\NT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858000" cy="534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228600" y="1310928"/>
            <a:ext cx="822996" cy="2725094"/>
          </a:xfrm>
          <a:custGeom>
            <a:avLst/>
            <a:gdLst>
              <a:gd name="connsiteX0" fmla="*/ 0 w 688063"/>
              <a:gd name="connsiteY0" fmla="*/ 3892990 h 3892990"/>
              <a:gd name="connsiteX1" fmla="*/ 63374 w 688063"/>
              <a:gd name="connsiteY1" fmla="*/ 3820562 h 3892990"/>
              <a:gd name="connsiteX2" fmla="*/ 90534 w 688063"/>
              <a:gd name="connsiteY2" fmla="*/ 3811509 h 3892990"/>
              <a:gd name="connsiteX3" fmla="*/ 162962 w 688063"/>
              <a:gd name="connsiteY3" fmla="*/ 3730028 h 3892990"/>
              <a:gd name="connsiteX4" fmla="*/ 190122 w 688063"/>
              <a:gd name="connsiteY4" fmla="*/ 3666654 h 3892990"/>
              <a:gd name="connsiteX5" fmla="*/ 217283 w 688063"/>
              <a:gd name="connsiteY5" fmla="*/ 3612333 h 3892990"/>
              <a:gd name="connsiteX6" fmla="*/ 244443 w 688063"/>
              <a:gd name="connsiteY6" fmla="*/ 3558012 h 3892990"/>
              <a:gd name="connsiteX7" fmla="*/ 262550 w 688063"/>
              <a:gd name="connsiteY7" fmla="*/ 3503691 h 3892990"/>
              <a:gd name="connsiteX8" fmla="*/ 316871 w 688063"/>
              <a:gd name="connsiteY8" fmla="*/ 3413156 h 3892990"/>
              <a:gd name="connsiteX9" fmla="*/ 334978 w 688063"/>
              <a:gd name="connsiteY9" fmla="*/ 3385996 h 3892990"/>
              <a:gd name="connsiteX10" fmla="*/ 353085 w 688063"/>
              <a:gd name="connsiteY10" fmla="*/ 3349782 h 3892990"/>
              <a:gd name="connsiteX11" fmla="*/ 362138 w 688063"/>
              <a:gd name="connsiteY11" fmla="*/ 3322622 h 3892990"/>
              <a:gd name="connsiteX12" fmla="*/ 380245 w 688063"/>
              <a:gd name="connsiteY12" fmla="*/ 3295461 h 3892990"/>
              <a:gd name="connsiteX13" fmla="*/ 389299 w 688063"/>
              <a:gd name="connsiteY13" fmla="*/ 3268301 h 3892990"/>
              <a:gd name="connsiteX14" fmla="*/ 425513 w 688063"/>
              <a:gd name="connsiteY14" fmla="*/ 3213980 h 3892990"/>
              <a:gd name="connsiteX15" fmla="*/ 443619 w 688063"/>
              <a:gd name="connsiteY15" fmla="*/ 3186820 h 3892990"/>
              <a:gd name="connsiteX16" fmla="*/ 461726 w 688063"/>
              <a:gd name="connsiteY16" fmla="*/ 3159659 h 3892990"/>
              <a:gd name="connsiteX17" fmla="*/ 479833 w 688063"/>
              <a:gd name="connsiteY17" fmla="*/ 3105339 h 3892990"/>
              <a:gd name="connsiteX18" fmla="*/ 516047 w 688063"/>
              <a:gd name="connsiteY18" fmla="*/ 3051018 h 3892990"/>
              <a:gd name="connsiteX19" fmla="*/ 543208 w 688063"/>
              <a:gd name="connsiteY19" fmla="*/ 2978590 h 3892990"/>
              <a:gd name="connsiteX20" fmla="*/ 561315 w 688063"/>
              <a:gd name="connsiteY20" fmla="*/ 2951430 h 3892990"/>
              <a:gd name="connsiteX21" fmla="*/ 588475 w 688063"/>
              <a:gd name="connsiteY21" fmla="*/ 2888055 h 3892990"/>
              <a:gd name="connsiteX22" fmla="*/ 597528 w 688063"/>
              <a:gd name="connsiteY22" fmla="*/ 2860895 h 3892990"/>
              <a:gd name="connsiteX23" fmla="*/ 615635 w 688063"/>
              <a:gd name="connsiteY23" fmla="*/ 2824681 h 3892990"/>
              <a:gd name="connsiteX24" fmla="*/ 642796 w 688063"/>
              <a:gd name="connsiteY24" fmla="*/ 2752254 h 3892990"/>
              <a:gd name="connsiteX25" fmla="*/ 669956 w 688063"/>
              <a:gd name="connsiteY25" fmla="*/ 2679826 h 3892990"/>
              <a:gd name="connsiteX26" fmla="*/ 679010 w 688063"/>
              <a:gd name="connsiteY26" fmla="*/ 2634558 h 3892990"/>
              <a:gd name="connsiteX27" fmla="*/ 688063 w 688063"/>
              <a:gd name="connsiteY27" fmla="*/ 2525917 h 3892990"/>
              <a:gd name="connsiteX28" fmla="*/ 679010 w 688063"/>
              <a:gd name="connsiteY28" fmla="*/ 2281473 h 3892990"/>
              <a:gd name="connsiteX29" fmla="*/ 660903 w 688063"/>
              <a:gd name="connsiteY29" fmla="*/ 2199992 h 3892990"/>
              <a:gd name="connsiteX30" fmla="*/ 651849 w 688063"/>
              <a:gd name="connsiteY30" fmla="*/ 2172832 h 3892990"/>
              <a:gd name="connsiteX31" fmla="*/ 642796 w 688063"/>
              <a:gd name="connsiteY31" fmla="*/ 2136618 h 3892990"/>
              <a:gd name="connsiteX32" fmla="*/ 624689 w 688063"/>
              <a:gd name="connsiteY32" fmla="*/ 2082297 h 3892990"/>
              <a:gd name="connsiteX33" fmla="*/ 615635 w 688063"/>
              <a:gd name="connsiteY33" fmla="*/ 2046083 h 3892990"/>
              <a:gd name="connsiteX34" fmla="*/ 597528 w 688063"/>
              <a:gd name="connsiteY34" fmla="*/ 1991762 h 3892990"/>
              <a:gd name="connsiteX35" fmla="*/ 588475 w 688063"/>
              <a:gd name="connsiteY35" fmla="*/ 1937442 h 3892990"/>
              <a:gd name="connsiteX36" fmla="*/ 579421 w 688063"/>
              <a:gd name="connsiteY36" fmla="*/ 1910281 h 3892990"/>
              <a:gd name="connsiteX37" fmla="*/ 570368 w 688063"/>
              <a:gd name="connsiteY37" fmla="*/ 869133 h 3892990"/>
              <a:gd name="connsiteX38" fmla="*/ 561315 w 688063"/>
              <a:gd name="connsiteY38" fmla="*/ 823865 h 3892990"/>
              <a:gd name="connsiteX39" fmla="*/ 543208 w 688063"/>
              <a:gd name="connsiteY39" fmla="*/ 760491 h 3892990"/>
              <a:gd name="connsiteX40" fmla="*/ 525101 w 688063"/>
              <a:gd name="connsiteY40" fmla="*/ 688063 h 3892990"/>
              <a:gd name="connsiteX41" fmla="*/ 506994 w 688063"/>
              <a:gd name="connsiteY41" fmla="*/ 660903 h 3892990"/>
              <a:gd name="connsiteX42" fmla="*/ 479833 w 688063"/>
              <a:gd name="connsiteY42" fmla="*/ 606582 h 3892990"/>
              <a:gd name="connsiteX43" fmla="*/ 443619 w 688063"/>
              <a:gd name="connsiteY43" fmla="*/ 543208 h 3892990"/>
              <a:gd name="connsiteX44" fmla="*/ 434566 w 688063"/>
              <a:gd name="connsiteY44" fmla="*/ 516048 h 3892990"/>
              <a:gd name="connsiteX45" fmla="*/ 416459 w 688063"/>
              <a:gd name="connsiteY45" fmla="*/ 479834 h 3892990"/>
              <a:gd name="connsiteX46" fmla="*/ 389299 w 688063"/>
              <a:gd name="connsiteY46" fmla="*/ 416459 h 3892990"/>
              <a:gd name="connsiteX47" fmla="*/ 380245 w 688063"/>
              <a:gd name="connsiteY47" fmla="*/ 389299 h 3892990"/>
              <a:gd name="connsiteX48" fmla="*/ 344031 w 688063"/>
              <a:gd name="connsiteY48" fmla="*/ 334978 h 3892990"/>
              <a:gd name="connsiteX49" fmla="*/ 289711 w 688063"/>
              <a:gd name="connsiteY49" fmla="*/ 235390 h 3892990"/>
              <a:gd name="connsiteX50" fmla="*/ 262550 w 688063"/>
              <a:gd name="connsiteY50" fmla="*/ 217283 h 3892990"/>
              <a:gd name="connsiteX51" fmla="*/ 199176 w 688063"/>
              <a:gd name="connsiteY51" fmla="*/ 153909 h 3892990"/>
              <a:gd name="connsiteX52" fmla="*/ 181069 w 688063"/>
              <a:gd name="connsiteY52" fmla="*/ 90535 h 3892990"/>
              <a:gd name="connsiteX53" fmla="*/ 144855 w 688063"/>
              <a:gd name="connsiteY53" fmla="*/ 36214 h 3892990"/>
              <a:gd name="connsiteX54" fmla="*/ 126748 w 688063"/>
              <a:gd name="connsiteY54" fmla="*/ 0 h 3892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88063" h="3892990">
                <a:moveTo>
                  <a:pt x="0" y="3892990"/>
                </a:moveTo>
                <a:cubicBezTo>
                  <a:pt x="9002" y="3881738"/>
                  <a:pt x="45881" y="3832224"/>
                  <a:pt x="63374" y="3820562"/>
                </a:cubicBezTo>
                <a:cubicBezTo>
                  <a:pt x="71314" y="3815268"/>
                  <a:pt x="81481" y="3814527"/>
                  <a:pt x="90534" y="3811509"/>
                </a:cubicBezTo>
                <a:cubicBezTo>
                  <a:pt x="152549" y="3749494"/>
                  <a:pt x="130651" y="3778494"/>
                  <a:pt x="162962" y="3730028"/>
                </a:cubicBezTo>
                <a:cubicBezTo>
                  <a:pt x="181803" y="3654661"/>
                  <a:pt x="158862" y="3729174"/>
                  <a:pt x="190122" y="3666654"/>
                </a:cubicBezTo>
                <a:cubicBezTo>
                  <a:pt x="227605" y="3591689"/>
                  <a:pt x="165392" y="3690168"/>
                  <a:pt x="217283" y="3612333"/>
                </a:cubicBezTo>
                <a:cubicBezTo>
                  <a:pt x="250295" y="3513290"/>
                  <a:pt x="197648" y="3663299"/>
                  <a:pt x="244443" y="3558012"/>
                </a:cubicBezTo>
                <a:cubicBezTo>
                  <a:pt x="252195" y="3540571"/>
                  <a:pt x="251963" y="3519572"/>
                  <a:pt x="262550" y="3503691"/>
                </a:cubicBezTo>
                <a:cubicBezTo>
                  <a:pt x="351145" y="3370799"/>
                  <a:pt x="261189" y="3510598"/>
                  <a:pt x="316871" y="3413156"/>
                </a:cubicBezTo>
                <a:cubicBezTo>
                  <a:pt x="322269" y="3403709"/>
                  <a:pt x="329580" y="3395443"/>
                  <a:pt x="334978" y="3385996"/>
                </a:cubicBezTo>
                <a:cubicBezTo>
                  <a:pt x="341674" y="3374278"/>
                  <a:pt x="347769" y="3362187"/>
                  <a:pt x="353085" y="3349782"/>
                </a:cubicBezTo>
                <a:cubicBezTo>
                  <a:pt x="356844" y="3341011"/>
                  <a:pt x="357870" y="3331158"/>
                  <a:pt x="362138" y="3322622"/>
                </a:cubicBezTo>
                <a:cubicBezTo>
                  <a:pt x="367004" y="3312890"/>
                  <a:pt x="375379" y="3305193"/>
                  <a:pt x="380245" y="3295461"/>
                </a:cubicBezTo>
                <a:cubicBezTo>
                  <a:pt x="384513" y="3286925"/>
                  <a:pt x="384664" y="3276643"/>
                  <a:pt x="389299" y="3268301"/>
                </a:cubicBezTo>
                <a:cubicBezTo>
                  <a:pt x="399868" y="3249278"/>
                  <a:pt x="413442" y="3232087"/>
                  <a:pt x="425513" y="3213980"/>
                </a:cubicBezTo>
                <a:lnTo>
                  <a:pt x="443619" y="3186820"/>
                </a:lnTo>
                <a:cubicBezTo>
                  <a:pt x="449655" y="3177766"/>
                  <a:pt x="458285" y="3169982"/>
                  <a:pt x="461726" y="3159659"/>
                </a:cubicBezTo>
                <a:cubicBezTo>
                  <a:pt x="467762" y="3141552"/>
                  <a:pt x="469246" y="3121220"/>
                  <a:pt x="479833" y="3105339"/>
                </a:cubicBezTo>
                <a:cubicBezTo>
                  <a:pt x="491904" y="3087232"/>
                  <a:pt x="509165" y="3071663"/>
                  <a:pt x="516047" y="3051018"/>
                </a:cubicBezTo>
                <a:cubicBezTo>
                  <a:pt x="523883" y="3027512"/>
                  <a:pt x="532383" y="3000239"/>
                  <a:pt x="543208" y="2978590"/>
                </a:cubicBezTo>
                <a:cubicBezTo>
                  <a:pt x="548074" y="2968858"/>
                  <a:pt x="555279" y="2960483"/>
                  <a:pt x="561315" y="2951430"/>
                </a:cubicBezTo>
                <a:cubicBezTo>
                  <a:pt x="580156" y="2876062"/>
                  <a:pt x="557214" y="2950578"/>
                  <a:pt x="588475" y="2888055"/>
                </a:cubicBezTo>
                <a:cubicBezTo>
                  <a:pt x="592743" y="2879519"/>
                  <a:pt x="593769" y="2869666"/>
                  <a:pt x="597528" y="2860895"/>
                </a:cubicBezTo>
                <a:cubicBezTo>
                  <a:pt x="602844" y="2848490"/>
                  <a:pt x="610154" y="2837014"/>
                  <a:pt x="615635" y="2824681"/>
                </a:cubicBezTo>
                <a:cubicBezTo>
                  <a:pt x="643623" y="2761708"/>
                  <a:pt x="624881" y="2800026"/>
                  <a:pt x="642796" y="2752254"/>
                </a:cubicBezTo>
                <a:cubicBezTo>
                  <a:pt x="649028" y="2735635"/>
                  <a:pt x="664818" y="2700378"/>
                  <a:pt x="669956" y="2679826"/>
                </a:cubicBezTo>
                <a:cubicBezTo>
                  <a:pt x="673688" y="2664897"/>
                  <a:pt x="675992" y="2649647"/>
                  <a:pt x="679010" y="2634558"/>
                </a:cubicBezTo>
                <a:cubicBezTo>
                  <a:pt x="682028" y="2598344"/>
                  <a:pt x="688063" y="2562256"/>
                  <a:pt x="688063" y="2525917"/>
                </a:cubicBezTo>
                <a:cubicBezTo>
                  <a:pt x="688063" y="2444380"/>
                  <a:pt x="684096" y="2362851"/>
                  <a:pt x="679010" y="2281473"/>
                </a:cubicBezTo>
                <a:cubicBezTo>
                  <a:pt x="678264" y="2269532"/>
                  <a:pt x="664997" y="2214320"/>
                  <a:pt x="660903" y="2199992"/>
                </a:cubicBezTo>
                <a:cubicBezTo>
                  <a:pt x="658281" y="2190816"/>
                  <a:pt x="654471" y="2182008"/>
                  <a:pt x="651849" y="2172832"/>
                </a:cubicBezTo>
                <a:cubicBezTo>
                  <a:pt x="648431" y="2160868"/>
                  <a:pt x="646371" y="2148536"/>
                  <a:pt x="642796" y="2136618"/>
                </a:cubicBezTo>
                <a:cubicBezTo>
                  <a:pt x="637312" y="2118336"/>
                  <a:pt x="629318" y="2100814"/>
                  <a:pt x="624689" y="2082297"/>
                </a:cubicBezTo>
                <a:cubicBezTo>
                  <a:pt x="621671" y="2070226"/>
                  <a:pt x="619210" y="2058001"/>
                  <a:pt x="615635" y="2046083"/>
                </a:cubicBezTo>
                <a:cubicBezTo>
                  <a:pt x="610150" y="2027802"/>
                  <a:pt x="597528" y="1991762"/>
                  <a:pt x="597528" y="1991762"/>
                </a:cubicBezTo>
                <a:cubicBezTo>
                  <a:pt x="594510" y="1973655"/>
                  <a:pt x="592457" y="1955361"/>
                  <a:pt x="588475" y="1937442"/>
                </a:cubicBezTo>
                <a:cubicBezTo>
                  <a:pt x="586405" y="1928126"/>
                  <a:pt x="579583" y="1919823"/>
                  <a:pt x="579421" y="1910281"/>
                </a:cubicBezTo>
                <a:cubicBezTo>
                  <a:pt x="573539" y="1563268"/>
                  <a:pt x="576151" y="1216147"/>
                  <a:pt x="570368" y="869133"/>
                </a:cubicBezTo>
                <a:cubicBezTo>
                  <a:pt x="570112" y="853747"/>
                  <a:pt x="564653" y="838887"/>
                  <a:pt x="561315" y="823865"/>
                </a:cubicBezTo>
                <a:cubicBezTo>
                  <a:pt x="527462" y="671528"/>
                  <a:pt x="573440" y="881421"/>
                  <a:pt x="543208" y="760491"/>
                </a:cubicBezTo>
                <a:cubicBezTo>
                  <a:pt x="538045" y="739838"/>
                  <a:pt x="535446" y="708753"/>
                  <a:pt x="525101" y="688063"/>
                </a:cubicBezTo>
                <a:cubicBezTo>
                  <a:pt x="520235" y="678331"/>
                  <a:pt x="511860" y="670635"/>
                  <a:pt x="506994" y="660903"/>
                </a:cubicBezTo>
                <a:cubicBezTo>
                  <a:pt x="469507" y="585932"/>
                  <a:pt x="531729" y="684427"/>
                  <a:pt x="479833" y="606582"/>
                </a:cubicBezTo>
                <a:cubicBezTo>
                  <a:pt x="459076" y="544309"/>
                  <a:pt x="487467" y="619942"/>
                  <a:pt x="443619" y="543208"/>
                </a:cubicBezTo>
                <a:cubicBezTo>
                  <a:pt x="438884" y="534922"/>
                  <a:pt x="438325" y="524819"/>
                  <a:pt x="434566" y="516048"/>
                </a:cubicBezTo>
                <a:cubicBezTo>
                  <a:pt x="429250" y="503643"/>
                  <a:pt x="422495" y="491905"/>
                  <a:pt x="416459" y="479834"/>
                </a:cubicBezTo>
                <a:cubicBezTo>
                  <a:pt x="397619" y="404471"/>
                  <a:pt x="420559" y="478977"/>
                  <a:pt x="389299" y="416459"/>
                </a:cubicBezTo>
                <a:cubicBezTo>
                  <a:pt x="385031" y="407923"/>
                  <a:pt x="384880" y="397641"/>
                  <a:pt x="380245" y="389299"/>
                </a:cubicBezTo>
                <a:cubicBezTo>
                  <a:pt x="369676" y="370276"/>
                  <a:pt x="353763" y="354442"/>
                  <a:pt x="344031" y="334978"/>
                </a:cubicBezTo>
                <a:cubicBezTo>
                  <a:pt x="343988" y="334891"/>
                  <a:pt x="306246" y="251925"/>
                  <a:pt x="289711" y="235390"/>
                </a:cubicBezTo>
                <a:cubicBezTo>
                  <a:pt x="282017" y="227696"/>
                  <a:pt x="270638" y="224562"/>
                  <a:pt x="262550" y="217283"/>
                </a:cubicBezTo>
                <a:cubicBezTo>
                  <a:pt x="240344" y="197298"/>
                  <a:pt x="199176" y="153909"/>
                  <a:pt x="199176" y="153909"/>
                </a:cubicBezTo>
                <a:cubicBezTo>
                  <a:pt x="197046" y="145389"/>
                  <a:pt x="186971" y="101159"/>
                  <a:pt x="181069" y="90535"/>
                </a:cubicBezTo>
                <a:cubicBezTo>
                  <a:pt x="170501" y="71512"/>
                  <a:pt x="156926" y="54321"/>
                  <a:pt x="144855" y="36214"/>
                </a:cubicBezTo>
                <a:cubicBezTo>
                  <a:pt x="125074" y="6543"/>
                  <a:pt x="126748" y="19935"/>
                  <a:pt x="126748" y="0"/>
                </a:cubicBezTo>
              </a:path>
            </a:pathLst>
          </a:custGeom>
          <a:noFill/>
          <a:ln w="76200">
            <a:solidFill>
              <a:schemeClr val="accent3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3562" flipH="1">
            <a:off x="187331" y="3330221"/>
            <a:ext cx="487639" cy="3971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8907" y="3009740"/>
            <a:ext cx="461665" cy="1066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航道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63" y="799378"/>
            <a:ext cx="64127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廣州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0" y="1398943"/>
            <a:ext cx="1752600" cy="17526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060391" y="2741452"/>
            <a:ext cx="853404" cy="586090"/>
          </a:xfrm>
          <a:custGeom>
            <a:avLst/>
            <a:gdLst>
              <a:gd name="connsiteX0" fmla="*/ 0 w 1558846"/>
              <a:gd name="connsiteY0" fmla="*/ 407406 h 407406"/>
              <a:gd name="connsiteX1" fmla="*/ 27160 w 1558846"/>
              <a:gd name="connsiteY1" fmla="*/ 362139 h 407406"/>
              <a:gd name="connsiteX2" fmla="*/ 90535 w 1558846"/>
              <a:gd name="connsiteY2" fmla="*/ 334979 h 407406"/>
              <a:gd name="connsiteX3" fmla="*/ 208230 w 1558846"/>
              <a:gd name="connsiteY3" fmla="*/ 316872 h 407406"/>
              <a:gd name="connsiteX4" fmla="*/ 244444 w 1558846"/>
              <a:gd name="connsiteY4" fmla="*/ 307818 h 407406"/>
              <a:gd name="connsiteX5" fmla="*/ 334978 w 1558846"/>
              <a:gd name="connsiteY5" fmla="*/ 298765 h 407406"/>
              <a:gd name="connsiteX6" fmla="*/ 416459 w 1558846"/>
              <a:gd name="connsiteY6" fmla="*/ 271604 h 407406"/>
              <a:gd name="connsiteX7" fmla="*/ 452673 w 1558846"/>
              <a:gd name="connsiteY7" fmla="*/ 262551 h 407406"/>
              <a:gd name="connsiteX8" fmla="*/ 506994 w 1558846"/>
              <a:gd name="connsiteY8" fmla="*/ 244444 h 407406"/>
              <a:gd name="connsiteX9" fmla="*/ 778598 w 1558846"/>
              <a:gd name="connsiteY9" fmla="*/ 253497 h 407406"/>
              <a:gd name="connsiteX10" fmla="*/ 887240 w 1558846"/>
              <a:gd name="connsiteY10" fmla="*/ 262551 h 407406"/>
              <a:gd name="connsiteX11" fmla="*/ 1122630 w 1558846"/>
              <a:gd name="connsiteY11" fmla="*/ 253497 h 407406"/>
              <a:gd name="connsiteX12" fmla="*/ 1249378 w 1558846"/>
              <a:gd name="connsiteY12" fmla="*/ 244444 h 407406"/>
              <a:gd name="connsiteX13" fmla="*/ 1511929 w 1558846"/>
              <a:gd name="connsiteY13" fmla="*/ 235391 h 407406"/>
              <a:gd name="connsiteX14" fmla="*/ 1539089 w 1558846"/>
              <a:gd name="connsiteY14" fmla="*/ 226337 h 407406"/>
              <a:gd name="connsiteX15" fmla="*/ 1539089 w 1558846"/>
              <a:gd name="connsiteY15" fmla="*/ 117695 h 407406"/>
              <a:gd name="connsiteX16" fmla="*/ 1511929 w 1558846"/>
              <a:gd name="connsiteY16" fmla="*/ 90535 h 407406"/>
              <a:gd name="connsiteX17" fmla="*/ 1493822 w 1558846"/>
              <a:gd name="connsiteY17" fmla="*/ 63375 h 407406"/>
              <a:gd name="connsiteX18" fmla="*/ 1466661 w 1558846"/>
              <a:gd name="connsiteY18" fmla="*/ 45268 h 407406"/>
              <a:gd name="connsiteX19" fmla="*/ 1439501 w 1558846"/>
              <a:gd name="connsiteY19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8846" h="407406">
                <a:moveTo>
                  <a:pt x="0" y="407406"/>
                </a:moveTo>
                <a:cubicBezTo>
                  <a:pt x="9053" y="392317"/>
                  <a:pt x="15708" y="375499"/>
                  <a:pt x="27160" y="362139"/>
                </a:cubicBezTo>
                <a:cubicBezTo>
                  <a:pt x="45041" y="341278"/>
                  <a:pt x="66216" y="341927"/>
                  <a:pt x="90535" y="334979"/>
                </a:cubicBezTo>
                <a:cubicBezTo>
                  <a:pt x="160815" y="314899"/>
                  <a:pt x="62601" y="331434"/>
                  <a:pt x="208230" y="316872"/>
                </a:cubicBezTo>
                <a:cubicBezTo>
                  <a:pt x="220301" y="313854"/>
                  <a:pt x="232126" y="309578"/>
                  <a:pt x="244444" y="307818"/>
                </a:cubicBezTo>
                <a:cubicBezTo>
                  <a:pt x="274468" y="303529"/>
                  <a:pt x="305169" y="304354"/>
                  <a:pt x="334978" y="298765"/>
                </a:cubicBezTo>
                <a:cubicBezTo>
                  <a:pt x="371240" y="291966"/>
                  <a:pt x="384748" y="279531"/>
                  <a:pt x="416459" y="271604"/>
                </a:cubicBezTo>
                <a:cubicBezTo>
                  <a:pt x="428530" y="268586"/>
                  <a:pt x="440755" y="266126"/>
                  <a:pt x="452673" y="262551"/>
                </a:cubicBezTo>
                <a:cubicBezTo>
                  <a:pt x="470955" y="257067"/>
                  <a:pt x="506994" y="244444"/>
                  <a:pt x="506994" y="244444"/>
                </a:cubicBezTo>
                <a:lnTo>
                  <a:pt x="778598" y="253497"/>
                </a:lnTo>
                <a:cubicBezTo>
                  <a:pt x="814896" y="255226"/>
                  <a:pt x="850900" y="262551"/>
                  <a:pt x="887240" y="262551"/>
                </a:cubicBezTo>
                <a:cubicBezTo>
                  <a:pt x="965761" y="262551"/>
                  <a:pt x="1044167" y="256515"/>
                  <a:pt x="1122630" y="253497"/>
                </a:cubicBezTo>
                <a:cubicBezTo>
                  <a:pt x="1182440" y="213625"/>
                  <a:pt x="1123896" y="244444"/>
                  <a:pt x="1249378" y="244444"/>
                </a:cubicBezTo>
                <a:cubicBezTo>
                  <a:pt x="1336947" y="244444"/>
                  <a:pt x="1424412" y="238409"/>
                  <a:pt x="1511929" y="235391"/>
                </a:cubicBezTo>
                <a:cubicBezTo>
                  <a:pt x="1520982" y="232373"/>
                  <a:pt x="1531637" y="232299"/>
                  <a:pt x="1539089" y="226337"/>
                </a:cubicBezTo>
                <a:cubicBezTo>
                  <a:pt x="1574714" y="197837"/>
                  <a:pt x="1554228" y="154028"/>
                  <a:pt x="1539089" y="117695"/>
                </a:cubicBezTo>
                <a:cubicBezTo>
                  <a:pt x="1534165" y="105877"/>
                  <a:pt x="1520126" y="100371"/>
                  <a:pt x="1511929" y="90535"/>
                </a:cubicBezTo>
                <a:cubicBezTo>
                  <a:pt x="1504963" y="82176"/>
                  <a:pt x="1501516" y="71069"/>
                  <a:pt x="1493822" y="63375"/>
                </a:cubicBezTo>
                <a:cubicBezTo>
                  <a:pt x="1486128" y="55681"/>
                  <a:pt x="1475715" y="51304"/>
                  <a:pt x="1466661" y="45268"/>
                </a:cubicBezTo>
                <a:cubicBezTo>
                  <a:pt x="1444811" y="12492"/>
                  <a:pt x="1453420" y="27839"/>
                  <a:pt x="1439501" y="0"/>
                </a:cubicBezTo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1591" flipH="1">
            <a:off x="1328967" y="2836861"/>
            <a:ext cx="343997" cy="300909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1849439" y="2396476"/>
            <a:ext cx="1321846" cy="276999"/>
            <a:chOff x="1849439" y="2396476"/>
            <a:chExt cx="1321846" cy="27699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849439" y="2590800"/>
              <a:ext cx="533400" cy="0"/>
            </a:xfrm>
            <a:prstGeom prst="line">
              <a:avLst/>
            </a:prstGeom>
            <a:ln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333085" y="2396476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青山灣</a:t>
              </a:r>
              <a:endParaRPr lang="en-US" sz="12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125711" y="3666690"/>
            <a:ext cx="881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大嶼山</a:t>
            </a:r>
            <a:endParaRPr lang="en-US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8900" y="191861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新界</a:t>
            </a:r>
            <a:endParaRPr lang="en-US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14899" y="298731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九龍</a:t>
            </a:r>
            <a:endParaRPr lang="en-US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2316" y="352458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香港島</a:t>
            </a:r>
            <a:endParaRPr lang="en-US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4" y="5347155"/>
            <a:ext cx="4955233" cy="455884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52999" y="7239000"/>
            <a:ext cx="17699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00B05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活動</a:t>
            </a:r>
            <a:r>
              <a:rPr lang="zh-TW" altLang="en-US" sz="1400" dirty="0" smtClean="0">
                <a:solidFill>
                  <a:srgbClr val="00B05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 sz="1400" dirty="0" smtClean="0">
              <a:solidFill>
                <a:srgbClr val="00B05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外國商船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為什麼會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到青山灣停泊？請舉出兩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個原因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3048000" y="5433773"/>
            <a:ext cx="3429000" cy="1186372"/>
            <a:chOff x="3048000" y="5433773"/>
            <a:chExt cx="3429000" cy="1186372"/>
          </a:xfrm>
        </p:grpSpPr>
        <p:sp>
          <p:nvSpPr>
            <p:cNvPr id="19" name="TextBox 18"/>
            <p:cNvSpPr txBox="1"/>
            <p:nvPr/>
          </p:nvSpPr>
          <p:spPr>
            <a:xfrm>
              <a:off x="5228312" y="5450594"/>
              <a:ext cx="124868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古廟杯渡庵，相傳魏晉時期佛教高僧杯渡禪師曾到這裡修行。</a:t>
              </a:r>
              <a:endParaRPr lang="en-US" sz="14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21" name="Elbow Connector 20"/>
            <p:cNvCxnSpPr/>
            <p:nvPr/>
          </p:nvCxnSpPr>
          <p:spPr>
            <a:xfrm flipV="1">
              <a:off x="3048000" y="6198061"/>
              <a:ext cx="2027912" cy="356735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圓角矩形 25"/>
            <p:cNvSpPr/>
            <p:nvPr/>
          </p:nvSpPr>
          <p:spPr>
            <a:xfrm>
              <a:off x="5075912" y="5433773"/>
              <a:ext cx="1401088" cy="1169551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158531" y="5523354"/>
            <a:ext cx="3322202" cy="1487046"/>
            <a:chOff x="158531" y="5523354"/>
            <a:chExt cx="3322202" cy="1487046"/>
          </a:xfrm>
        </p:grpSpPr>
        <p:sp>
          <p:nvSpPr>
            <p:cNvPr id="18" name="Cloud Callout 17"/>
            <p:cNvSpPr/>
            <p:nvPr/>
          </p:nvSpPr>
          <p:spPr>
            <a:xfrm>
              <a:off x="158531" y="5523354"/>
              <a:ext cx="3322202" cy="49830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400" dirty="0" smtClean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青山灣靠山（青山）面海，即使打颱風，這裡仍是風平浪靜。</a:t>
              </a:r>
              <a:endParaRPr lang="en-US" sz="1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28" name="橢圓 27"/>
            <p:cNvSpPr/>
            <p:nvPr/>
          </p:nvSpPr>
          <p:spPr>
            <a:xfrm>
              <a:off x="505202" y="6112021"/>
              <a:ext cx="555190" cy="28877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29" name="橢圓 28"/>
            <p:cNvSpPr/>
            <p:nvPr/>
          </p:nvSpPr>
          <p:spPr>
            <a:xfrm>
              <a:off x="758883" y="6504836"/>
              <a:ext cx="384116" cy="2007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0" name="橢圓 29"/>
            <p:cNvSpPr/>
            <p:nvPr/>
          </p:nvSpPr>
          <p:spPr>
            <a:xfrm>
              <a:off x="1043880" y="6746388"/>
              <a:ext cx="274673" cy="1375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31" name="橢圓 30"/>
            <p:cNvSpPr/>
            <p:nvPr/>
          </p:nvSpPr>
          <p:spPr>
            <a:xfrm>
              <a:off x="1318552" y="6924766"/>
              <a:ext cx="205447" cy="856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32" name="文字方塊 31"/>
          <p:cNvSpPr txBox="1"/>
          <p:nvPr/>
        </p:nvSpPr>
        <p:spPr>
          <a:xfrm>
            <a:off x="4959597" y="8285962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4959597" y="8500384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4959597" y="8714806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4959597" y="8929227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5292105" y="8305800"/>
            <a:ext cx="144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享受美食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躲避颱風</a:t>
            </a:r>
            <a:endParaRPr lang="en-US" altLang="zh-HK" sz="1400" dirty="0">
              <a:latin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遊覽杯渡庵</a:t>
            </a:r>
            <a:endParaRPr lang="en-US" altLang="zh-HK" sz="1400" dirty="0">
              <a:latin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轉陸路上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廣州</a:t>
            </a:r>
            <a:endParaRPr lang="en-US" altLang="zh-HK" sz="1400" dirty="0">
              <a:latin typeface="新細明體" panose="02020500000000000000" pitchFamily="18" charset="-120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4958753" y="8495938"/>
            <a:ext cx="356616" cy="590320"/>
            <a:chOff x="4300699" y="8495938"/>
            <a:chExt cx="356616" cy="590320"/>
          </a:xfrm>
        </p:grpSpPr>
        <p:sp>
          <p:nvSpPr>
            <p:cNvPr id="34" name="文字方塊 33"/>
            <p:cNvSpPr txBox="1"/>
            <p:nvPr/>
          </p:nvSpPr>
          <p:spPr>
            <a:xfrm>
              <a:off x="4300699" y="8495938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4300699" y="8716926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9953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 animBg="1"/>
      <p:bldP spid="23" grpId="0"/>
      <p:bldP spid="32" grpId="0"/>
      <p:bldP spid="35" grpId="0"/>
      <p:bldP spid="36" grpId="0"/>
      <p:bldP spid="37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48" y="4391851"/>
            <a:ext cx="2787630" cy="1743404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96310" y="494451"/>
            <a:ext cx="5896756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屯門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是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古代海上絲綢之路的其中一個船舶停靠點，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也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是海外商船的補給站。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下列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物品哪些是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外國商人可以在屯門買到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8" y="1435303"/>
            <a:ext cx="1828800" cy="2223426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55" y="6634615"/>
            <a:ext cx="2438406" cy="1843435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098316"/>
            <a:ext cx="2012608" cy="2012608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3" y="3942454"/>
            <a:ext cx="2380751" cy="2380751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48" y="6416182"/>
            <a:ext cx="2797942" cy="2061868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005212" y="1474994"/>
            <a:ext cx="851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淡水</a:t>
            </a:r>
            <a:endParaRPr lang="en-US" sz="1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88034" y="2249342"/>
            <a:ext cx="851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珍珠</a:t>
            </a:r>
            <a:endParaRPr lang="en-US" sz="1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46466" y="4084074"/>
            <a:ext cx="851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鹹魚</a:t>
            </a:r>
            <a:endParaRPr lang="en-US" sz="1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200" y="4408192"/>
            <a:ext cx="851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番薯</a:t>
            </a:r>
            <a:endParaRPr lang="en-US" sz="1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92882" y="6619048"/>
            <a:ext cx="851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米</a:t>
            </a:r>
            <a:endParaRPr lang="en-US" sz="1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6523696"/>
            <a:ext cx="851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洋蔥</a:t>
            </a:r>
            <a:endParaRPr lang="en-US" sz="1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496310" y="1283782"/>
            <a:ext cx="2430699" cy="24306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7" name="橢圓 16"/>
          <p:cNvSpPr/>
          <p:nvPr/>
        </p:nvSpPr>
        <p:spPr>
          <a:xfrm>
            <a:off x="548811" y="3797927"/>
            <a:ext cx="2430699" cy="24306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橢圓 17"/>
          <p:cNvSpPr/>
          <p:nvPr/>
        </p:nvSpPr>
        <p:spPr>
          <a:xfrm>
            <a:off x="624253" y="6323205"/>
            <a:ext cx="2430699" cy="24306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9" name="橢圓 18"/>
          <p:cNvSpPr/>
          <p:nvPr/>
        </p:nvSpPr>
        <p:spPr>
          <a:xfrm>
            <a:off x="3753354" y="1837029"/>
            <a:ext cx="2430699" cy="24306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6273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  <p:bldP spid="14" grpId="0"/>
      <p:bldP spid="15" grpId="0"/>
      <p:bldP spid="16" grpId="0"/>
      <p:bldP spid="7" grpId="0"/>
      <p:bldP spid="8" grpId="0" animBg="1"/>
      <p:bldP spid="17" grpId="0" animBg="1"/>
      <p:bldP spid="18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21268"/>
            <a:ext cx="6870700" cy="564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8200" y="1445567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新界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9556" y="5042432"/>
            <a:ext cx="118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大嶼山</a:t>
            </a:r>
            <a:endParaRPr lang="en-US" sz="24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884314"/>
            <a:ext cx="1578854" cy="844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9556" y="2344031"/>
            <a:ext cx="430887" cy="594287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 anchor="ctr">
            <a:spAutoFit/>
          </a:bodyPr>
          <a:lstStyle/>
          <a:p>
            <a:pPr algn="ctr"/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屯門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80292" y="685800"/>
            <a:ext cx="1779396" cy="2843202"/>
          </a:xfrm>
          <a:custGeom>
            <a:avLst/>
            <a:gdLst>
              <a:gd name="connsiteX0" fmla="*/ 2170545 w 2170545"/>
              <a:gd name="connsiteY0" fmla="*/ 2059709 h 2549947"/>
              <a:gd name="connsiteX1" fmla="*/ 2142836 w 2170545"/>
              <a:gd name="connsiteY1" fmla="*/ 2161309 h 2549947"/>
              <a:gd name="connsiteX2" fmla="*/ 2124364 w 2170545"/>
              <a:gd name="connsiteY2" fmla="*/ 2189018 h 2549947"/>
              <a:gd name="connsiteX3" fmla="*/ 2115127 w 2170545"/>
              <a:gd name="connsiteY3" fmla="*/ 2225963 h 2549947"/>
              <a:gd name="connsiteX4" fmla="*/ 2096654 w 2170545"/>
              <a:gd name="connsiteY4" fmla="*/ 2253672 h 2549947"/>
              <a:gd name="connsiteX5" fmla="*/ 2087418 w 2170545"/>
              <a:gd name="connsiteY5" fmla="*/ 2318327 h 2549947"/>
              <a:gd name="connsiteX6" fmla="*/ 2078182 w 2170545"/>
              <a:gd name="connsiteY6" fmla="*/ 2346036 h 2549947"/>
              <a:gd name="connsiteX7" fmla="*/ 2050473 w 2170545"/>
              <a:gd name="connsiteY7" fmla="*/ 2364509 h 2549947"/>
              <a:gd name="connsiteX8" fmla="*/ 2032000 w 2170545"/>
              <a:gd name="connsiteY8" fmla="*/ 2392218 h 2549947"/>
              <a:gd name="connsiteX9" fmla="*/ 1948873 w 2170545"/>
              <a:gd name="connsiteY9" fmla="*/ 2456872 h 2549947"/>
              <a:gd name="connsiteX10" fmla="*/ 1893454 w 2170545"/>
              <a:gd name="connsiteY10" fmla="*/ 2493818 h 2549947"/>
              <a:gd name="connsiteX11" fmla="*/ 1634836 w 2170545"/>
              <a:gd name="connsiteY11" fmla="*/ 2512290 h 2549947"/>
              <a:gd name="connsiteX12" fmla="*/ 1570182 w 2170545"/>
              <a:gd name="connsiteY12" fmla="*/ 2521527 h 2549947"/>
              <a:gd name="connsiteX13" fmla="*/ 1265382 w 2170545"/>
              <a:gd name="connsiteY13" fmla="*/ 2530763 h 2549947"/>
              <a:gd name="connsiteX14" fmla="*/ 1209964 w 2170545"/>
              <a:gd name="connsiteY14" fmla="*/ 2512290 h 2549947"/>
              <a:gd name="connsiteX15" fmla="*/ 1182254 w 2170545"/>
              <a:gd name="connsiteY15" fmla="*/ 2503054 h 2549947"/>
              <a:gd name="connsiteX16" fmla="*/ 1099127 w 2170545"/>
              <a:gd name="connsiteY16" fmla="*/ 2438400 h 2549947"/>
              <a:gd name="connsiteX17" fmla="*/ 1071418 w 2170545"/>
              <a:gd name="connsiteY17" fmla="*/ 2429163 h 2549947"/>
              <a:gd name="connsiteX18" fmla="*/ 1016000 w 2170545"/>
              <a:gd name="connsiteY18" fmla="*/ 2392218 h 2549947"/>
              <a:gd name="connsiteX19" fmla="*/ 988291 w 2170545"/>
              <a:gd name="connsiteY19" fmla="*/ 2373745 h 2549947"/>
              <a:gd name="connsiteX20" fmla="*/ 960582 w 2170545"/>
              <a:gd name="connsiteY20" fmla="*/ 2355272 h 2549947"/>
              <a:gd name="connsiteX21" fmla="*/ 905164 w 2170545"/>
              <a:gd name="connsiteY21" fmla="*/ 2309090 h 2549947"/>
              <a:gd name="connsiteX22" fmla="*/ 849745 w 2170545"/>
              <a:gd name="connsiteY22" fmla="*/ 2272145 h 2549947"/>
              <a:gd name="connsiteX23" fmla="*/ 822036 w 2170545"/>
              <a:gd name="connsiteY23" fmla="*/ 2253672 h 2549947"/>
              <a:gd name="connsiteX24" fmla="*/ 803564 w 2170545"/>
              <a:gd name="connsiteY24" fmla="*/ 2179781 h 2549947"/>
              <a:gd name="connsiteX25" fmla="*/ 794327 w 2170545"/>
              <a:gd name="connsiteY25" fmla="*/ 2152072 h 2549947"/>
              <a:gd name="connsiteX26" fmla="*/ 757382 w 2170545"/>
              <a:gd name="connsiteY26" fmla="*/ 2096654 h 2549947"/>
              <a:gd name="connsiteX27" fmla="*/ 738909 w 2170545"/>
              <a:gd name="connsiteY27" fmla="*/ 2032000 h 2549947"/>
              <a:gd name="connsiteX28" fmla="*/ 692727 w 2170545"/>
              <a:gd name="connsiteY28" fmla="*/ 1948872 h 2549947"/>
              <a:gd name="connsiteX29" fmla="*/ 674254 w 2170545"/>
              <a:gd name="connsiteY29" fmla="*/ 1921163 h 2549947"/>
              <a:gd name="connsiteX30" fmla="*/ 665018 w 2170545"/>
              <a:gd name="connsiteY30" fmla="*/ 1884218 h 2549947"/>
              <a:gd name="connsiteX31" fmla="*/ 628073 w 2170545"/>
              <a:gd name="connsiteY31" fmla="*/ 1828800 h 2549947"/>
              <a:gd name="connsiteX32" fmla="*/ 618836 w 2170545"/>
              <a:gd name="connsiteY32" fmla="*/ 1801090 h 2549947"/>
              <a:gd name="connsiteX33" fmla="*/ 591127 w 2170545"/>
              <a:gd name="connsiteY33" fmla="*/ 1782618 h 2549947"/>
              <a:gd name="connsiteX34" fmla="*/ 581891 w 2170545"/>
              <a:gd name="connsiteY34" fmla="*/ 1745672 h 2549947"/>
              <a:gd name="connsiteX35" fmla="*/ 544945 w 2170545"/>
              <a:gd name="connsiteY35" fmla="*/ 1690254 h 2549947"/>
              <a:gd name="connsiteX36" fmla="*/ 526473 w 2170545"/>
              <a:gd name="connsiteY36" fmla="*/ 1662545 h 2549947"/>
              <a:gd name="connsiteX37" fmla="*/ 498764 w 2170545"/>
              <a:gd name="connsiteY37" fmla="*/ 1607127 h 2549947"/>
              <a:gd name="connsiteX38" fmla="*/ 480291 w 2170545"/>
              <a:gd name="connsiteY38" fmla="*/ 1551709 h 2549947"/>
              <a:gd name="connsiteX39" fmla="*/ 443345 w 2170545"/>
              <a:gd name="connsiteY39" fmla="*/ 1487054 h 2549947"/>
              <a:gd name="connsiteX40" fmla="*/ 406400 w 2170545"/>
              <a:gd name="connsiteY40" fmla="*/ 1385454 h 2549947"/>
              <a:gd name="connsiteX41" fmla="*/ 378691 w 2170545"/>
              <a:gd name="connsiteY41" fmla="*/ 1274618 h 2549947"/>
              <a:gd name="connsiteX42" fmla="*/ 360218 w 2170545"/>
              <a:gd name="connsiteY42" fmla="*/ 1191490 h 2549947"/>
              <a:gd name="connsiteX43" fmla="*/ 350982 w 2170545"/>
              <a:gd name="connsiteY43" fmla="*/ 1145309 h 2549947"/>
              <a:gd name="connsiteX44" fmla="*/ 332509 w 2170545"/>
              <a:gd name="connsiteY44" fmla="*/ 1089890 h 2549947"/>
              <a:gd name="connsiteX45" fmla="*/ 314036 w 2170545"/>
              <a:gd name="connsiteY45" fmla="*/ 1034472 h 2549947"/>
              <a:gd name="connsiteX46" fmla="*/ 304800 w 2170545"/>
              <a:gd name="connsiteY46" fmla="*/ 1006763 h 2549947"/>
              <a:gd name="connsiteX47" fmla="*/ 295564 w 2170545"/>
              <a:gd name="connsiteY47" fmla="*/ 969818 h 2549947"/>
              <a:gd name="connsiteX48" fmla="*/ 277091 w 2170545"/>
              <a:gd name="connsiteY48" fmla="*/ 886690 h 2549947"/>
              <a:gd name="connsiteX49" fmla="*/ 258618 w 2170545"/>
              <a:gd name="connsiteY49" fmla="*/ 858981 h 2549947"/>
              <a:gd name="connsiteX50" fmla="*/ 240145 w 2170545"/>
              <a:gd name="connsiteY50" fmla="*/ 794327 h 2549947"/>
              <a:gd name="connsiteX51" fmla="*/ 212436 w 2170545"/>
              <a:gd name="connsiteY51" fmla="*/ 701963 h 2549947"/>
              <a:gd name="connsiteX52" fmla="*/ 193964 w 2170545"/>
              <a:gd name="connsiteY52" fmla="*/ 646545 h 2549947"/>
              <a:gd name="connsiteX53" fmla="*/ 184727 w 2170545"/>
              <a:gd name="connsiteY53" fmla="*/ 618836 h 2549947"/>
              <a:gd name="connsiteX54" fmla="*/ 157018 w 2170545"/>
              <a:gd name="connsiteY54" fmla="*/ 517236 h 2549947"/>
              <a:gd name="connsiteX55" fmla="*/ 147782 w 2170545"/>
              <a:gd name="connsiteY55" fmla="*/ 489527 h 2549947"/>
              <a:gd name="connsiteX56" fmla="*/ 129309 w 2170545"/>
              <a:gd name="connsiteY56" fmla="*/ 461818 h 2549947"/>
              <a:gd name="connsiteX57" fmla="*/ 101600 w 2170545"/>
              <a:gd name="connsiteY57" fmla="*/ 369454 h 2549947"/>
              <a:gd name="connsiteX58" fmla="*/ 83127 w 2170545"/>
              <a:gd name="connsiteY58" fmla="*/ 341745 h 2549947"/>
              <a:gd name="connsiteX59" fmla="*/ 73891 w 2170545"/>
              <a:gd name="connsiteY59" fmla="*/ 203200 h 2549947"/>
              <a:gd name="connsiteX60" fmla="*/ 55418 w 2170545"/>
              <a:gd name="connsiteY60" fmla="*/ 110836 h 2549947"/>
              <a:gd name="connsiteX61" fmla="*/ 36945 w 2170545"/>
              <a:gd name="connsiteY61" fmla="*/ 83127 h 2549947"/>
              <a:gd name="connsiteX62" fmla="*/ 18473 w 2170545"/>
              <a:gd name="connsiteY62" fmla="*/ 27709 h 2549947"/>
              <a:gd name="connsiteX63" fmla="*/ 0 w 2170545"/>
              <a:gd name="connsiteY63" fmla="*/ 0 h 2549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170545" h="2549947">
                <a:moveTo>
                  <a:pt x="2170545" y="2059709"/>
                </a:moveTo>
                <a:cubicBezTo>
                  <a:pt x="2165588" y="2084496"/>
                  <a:pt x="2156229" y="2141218"/>
                  <a:pt x="2142836" y="2161309"/>
                </a:cubicBezTo>
                <a:lnTo>
                  <a:pt x="2124364" y="2189018"/>
                </a:lnTo>
                <a:cubicBezTo>
                  <a:pt x="2121285" y="2201333"/>
                  <a:pt x="2120128" y="2214295"/>
                  <a:pt x="2115127" y="2225963"/>
                </a:cubicBezTo>
                <a:cubicBezTo>
                  <a:pt x="2110754" y="2236166"/>
                  <a:pt x="2099844" y="2243039"/>
                  <a:pt x="2096654" y="2253672"/>
                </a:cubicBezTo>
                <a:cubicBezTo>
                  <a:pt x="2090398" y="2274524"/>
                  <a:pt x="2091687" y="2296979"/>
                  <a:pt x="2087418" y="2318327"/>
                </a:cubicBezTo>
                <a:cubicBezTo>
                  <a:pt x="2085509" y="2327874"/>
                  <a:pt x="2084264" y="2338433"/>
                  <a:pt x="2078182" y="2346036"/>
                </a:cubicBezTo>
                <a:cubicBezTo>
                  <a:pt x="2071247" y="2354704"/>
                  <a:pt x="2059709" y="2358351"/>
                  <a:pt x="2050473" y="2364509"/>
                </a:cubicBezTo>
                <a:cubicBezTo>
                  <a:pt x="2044315" y="2373745"/>
                  <a:pt x="2039107" y="2383690"/>
                  <a:pt x="2032000" y="2392218"/>
                </a:cubicBezTo>
                <a:cubicBezTo>
                  <a:pt x="2004869" y="2424775"/>
                  <a:pt x="1987494" y="2431125"/>
                  <a:pt x="1948873" y="2456872"/>
                </a:cubicBezTo>
                <a:cubicBezTo>
                  <a:pt x="1948871" y="2456873"/>
                  <a:pt x="1893455" y="2493818"/>
                  <a:pt x="1893454" y="2493818"/>
                </a:cubicBezTo>
                <a:cubicBezTo>
                  <a:pt x="1817939" y="2498537"/>
                  <a:pt x="1712783" y="2504085"/>
                  <a:pt x="1634836" y="2512290"/>
                </a:cubicBezTo>
                <a:cubicBezTo>
                  <a:pt x="1613185" y="2514569"/>
                  <a:pt x="1591733" y="2518448"/>
                  <a:pt x="1570182" y="2521527"/>
                </a:cubicBezTo>
                <a:cubicBezTo>
                  <a:pt x="1443840" y="2563642"/>
                  <a:pt x="1500085" y="2552100"/>
                  <a:pt x="1265382" y="2530763"/>
                </a:cubicBezTo>
                <a:cubicBezTo>
                  <a:pt x="1245990" y="2529000"/>
                  <a:pt x="1228437" y="2518448"/>
                  <a:pt x="1209964" y="2512290"/>
                </a:cubicBezTo>
                <a:lnTo>
                  <a:pt x="1182254" y="2503054"/>
                </a:lnTo>
                <a:cubicBezTo>
                  <a:pt x="1158345" y="2479145"/>
                  <a:pt x="1132272" y="2449449"/>
                  <a:pt x="1099127" y="2438400"/>
                </a:cubicBezTo>
                <a:cubicBezTo>
                  <a:pt x="1089891" y="2435321"/>
                  <a:pt x="1079929" y="2433891"/>
                  <a:pt x="1071418" y="2429163"/>
                </a:cubicBezTo>
                <a:cubicBezTo>
                  <a:pt x="1052011" y="2418381"/>
                  <a:pt x="1034473" y="2404533"/>
                  <a:pt x="1016000" y="2392218"/>
                </a:cubicBezTo>
                <a:lnTo>
                  <a:pt x="988291" y="2373745"/>
                </a:lnTo>
                <a:cubicBezTo>
                  <a:pt x="979055" y="2367587"/>
                  <a:pt x="968431" y="2363121"/>
                  <a:pt x="960582" y="2355272"/>
                </a:cubicBezTo>
                <a:cubicBezTo>
                  <a:pt x="879638" y="2274328"/>
                  <a:pt x="982312" y="2373379"/>
                  <a:pt x="905164" y="2309090"/>
                </a:cubicBezTo>
                <a:cubicBezTo>
                  <a:pt x="859040" y="2270654"/>
                  <a:pt x="898440" y="2288376"/>
                  <a:pt x="849745" y="2272145"/>
                </a:cubicBezTo>
                <a:cubicBezTo>
                  <a:pt x="840509" y="2265987"/>
                  <a:pt x="827000" y="2263601"/>
                  <a:pt x="822036" y="2253672"/>
                </a:cubicBezTo>
                <a:cubicBezTo>
                  <a:pt x="810682" y="2230964"/>
                  <a:pt x="811593" y="2203866"/>
                  <a:pt x="803564" y="2179781"/>
                </a:cubicBezTo>
                <a:cubicBezTo>
                  <a:pt x="800485" y="2170545"/>
                  <a:pt x="799055" y="2160583"/>
                  <a:pt x="794327" y="2152072"/>
                </a:cubicBezTo>
                <a:cubicBezTo>
                  <a:pt x="783545" y="2132665"/>
                  <a:pt x="764403" y="2117716"/>
                  <a:pt x="757382" y="2096654"/>
                </a:cubicBezTo>
                <a:cubicBezTo>
                  <a:pt x="735243" y="2030243"/>
                  <a:pt x="762094" y="2113150"/>
                  <a:pt x="738909" y="2032000"/>
                </a:cubicBezTo>
                <a:cubicBezTo>
                  <a:pt x="726716" y="1989322"/>
                  <a:pt x="725808" y="1998493"/>
                  <a:pt x="692727" y="1948872"/>
                </a:cubicBezTo>
                <a:lnTo>
                  <a:pt x="674254" y="1921163"/>
                </a:lnTo>
                <a:cubicBezTo>
                  <a:pt x="671175" y="1908848"/>
                  <a:pt x="670695" y="1895572"/>
                  <a:pt x="665018" y="1884218"/>
                </a:cubicBezTo>
                <a:cubicBezTo>
                  <a:pt x="655089" y="1864360"/>
                  <a:pt x="635094" y="1849862"/>
                  <a:pt x="628073" y="1828800"/>
                </a:cubicBezTo>
                <a:cubicBezTo>
                  <a:pt x="624994" y="1819563"/>
                  <a:pt x="624918" y="1808693"/>
                  <a:pt x="618836" y="1801090"/>
                </a:cubicBezTo>
                <a:cubicBezTo>
                  <a:pt x="611901" y="1792422"/>
                  <a:pt x="600363" y="1788775"/>
                  <a:pt x="591127" y="1782618"/>
                </a:cubicBezTo>
                <a:cubicBezTo>
                  <a:pt x="588048" y="1770303"/>
                  <a:pt x="587568" y="1757026"/>
                  <a:pt x="581891" y="1745672"/>
                </a:cubicBezTo>
                <a:cubicBezTo>
                  <a:pt x="571962" y="1725814"/>
                  <a:pt x="557260" y="1708727"/>
                  <a:pt x="544945" y="1690254"/>
                </a:cubicBezTo>
                <a:cubicBezTo>
                  <a:pt x="538788" y="1681018"/>
                  <a:pt x="529984" y="1673076"/>
                  <a:pt x="526473" y="1662545"/>
                </a:cubicBezTo>
                <a:cubicBezTo>
                  <a:pt x="492782" y="1561479"/>
                  <a:pt x="546515" y="1714568"/>
                  <a:pt x="498764" y="1607127"/>
                </a:cubicBezTo>
                <a:cubicBezTo>
                  <a:pt x="490856" y="1589333"/>
                  <a:pt x="491092" y="1567911"/>
                  <a:pt x="480291" y="1551709"/>
                </a:cubicBezTo>
                <a:cubicBezTo>
                  <a:pt x="454180" y="1512544"/>
                  <a:pt x="466782" y="1533929"/>
                  <a:pt x="443345" y="1487054"/>
                </a:cubicBezTo>
                <a:cubicBezTo>
                  <a:pt x="422181" y="1402394"/>
                  <a:pt x="438956" y="1434287"/>
                  <a:pt x="406400" y="1385454"/>
                </a:cubicBezTo>
                <a:cubicBezTo>
                  <a:pt x="397164" y="1348509"/>
                  <a:pt x="386160" y="1311961"/>
                  <a:pt x="378691" y="1274618"/>
                </a:cubicBezTo>
                <a:cubicBezTo>
                  <a:pt x="350820" y="1135271"/>
                  <a:pt x="386316" y="1308935"/>
                  <a:pt x="360218" y="1191490"/>
                </a:cubicBezTo>
                <a:cubicBezTo>
                  <a:pt x="356813" y="1176165"/>
                  <a:pt x="355113" y="1160454"/>
                  <a:pt x="350982" y="1145309"/>
                </a:cubicBezTo>
                <a:cubicBezTo>
                  <a:pt x="345859" y="1126523"/>
                  <a:pt x="338667" y="1108363"/>
                  <a:pt x="332509" y="1089890"/>
                </a:cubicBezTo>
                <a:lnTo>
                  <a:pt x="314036" y="1034472"/>
                </a:lnTo>
                <a:cubicBezTo>
                  <a:pt x="310957" y="1025236"/>
                  <a:pt x="307161" y="1016208"/>
                  <a:pt x="304800" y="1006763"/>
                </a:cubicBezTo>
                <a:cubicBezTo>
                  <a:pt x="301721" y="994448"/>
                  <a:pt x="298054" y="982265"/>
                  <a:pt x="295564" y="969818"/>
                </a:cubicBezTo>
                <a:cubicBezTo>
                  <a:pt x="290835" y="946176"/>
                  <a:pt x="289073" y="910654"/>
                  <a:pt x="277091" y="886690"/>
                </a:cubicBezTo>
                <a:cubicBezTo>
                  <a:pt x="272127" y="876761"/>
                  <a:pt x="264776" y="868217"/>
                  <a:pt x="258618" y="858981"/>
                </a:cubicBezTo>
                <a:cubicBezTo>
                  <a:pt x="252460" y="837430"/>
                  <a:pt x="244841" y="816243"/>
                  <a:pt x="240145" y="794327"/>
                </a:cubicBezTo>
                <a:cubicBezTo>
                  <a:pt x="221376" y="706738"/>
                  <a:pt x="247046" y="753877"/>
                  <a:pt x="212436" y="701963"/>
                </a:cubicBezTo>
                <a:lnTo>
                  <a:pt x="193964" y="646545"/>
                </a:lnTo>
                <a:cubicBezTo>
                  <a:pt x="190885" y="637309"/>
                  <a:pt x="186636" y="628383"/>
                  <a:pt x="184727" y="618836"/>
                </a:cubicBezTo>
                <a:cubicBezTo>
                  <a:pt x="171672" y="553558"/>
                  <a:pt x="180456" y="587550"/>
                  <a:pt x="157018" y="517236"/>
                </a:cubicBezTo>
                <a:cubicBezTo>
                  <a:pt x="153939" y="508000"/>
                  <a:pt x="153183" y="497628"/>
                  <a:pt x="147782" y="489527"/>
                </a:cubicBezTo>
                <a:lnTo>
                  <a:pt x="129309" y="461818"/>
                </a:lnTo>
                <a:cubicBezTo>
                  <a:pt x="124146" y="441164"/>
                  <a:pt x="110597" y="382949"/>
                  <a:pt x="101600" y="369454"/>
                </a:cubicBezTo>
                <a:lnTo>
                  <a:pt x="83127" y="341745"/>
                </a:lnTo>
                <a:cubicBezTo>
                  <a:pt x="80048" y="295563"/>
                  <a:pt x="78081" y="249294"/>
                  <a:pt x="73891" y="203200"/>
                </a:cubicBezTo>
                <a:cubicBezTo>
                  <a:pt x="72000" y="182404"/>
                  <a:pt x="67637" y="135274"/>
                  <a:pt x="55418" y="110836"/>
                </a:cubicBezTo>
                <a:cubicBezTo>
                  <a:pt x="50454" y="100907"/>
                  <a:pt x="43103" y="92363"/>
                  <a:pt x="36945" y="83127"/>
                </a:cubicBezTo>
                <a:cubicBezTo>
                  <a:pt x="30788" y="64654"/>
                  <a:pt x="29274" y="43910"/>
                  <a:pt x="18473" y="27709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accent3">
                <a:lumMod val="75000"/>
              </a:schemeClr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15626" y="2936103"/>
            <a:ext cx="2397797" cy="2652069"/>
          </a:xfrm>
          <a:custGeom>
            <a:avLst/>
            <a:gdLst>
              <a:gd name="connsiteX0" fmla="*/ 9426 w 3601039"/>
              <a:gd name="connsiteY0" fmla="*/ 3421930 h 3421930"/>
              <a:gd name="connsiteX1" fmla="*/ 0 w 3601039"/>
              <a:gd name="connsiteY1" fmla="*/ 3365369 h 3421930"/>
              <a:gd name="connsiteX2" fmla="*/ 9426 w 3601039"/>
              <a:gd name="connsiteY2" fmla="*/ 3327662 h 3421930"/>
              <a:gd name="connsiteX3" fmla="*/ 18853 w 3601039"/>
              <a:gd name="connsiteY3" fmla="*/ 3299381 h 3421930"/>
              <a:gd name="connsiteX4" fmla="*/ 28280 w 3601039"/>
              <a:gd name="connsiteY4" fmla="*/ 3261674 h 3421930"/>
              <a:gd name="connsiteX5" fmla="*/ 56560 w 3601039"/>
              <a:gd name="connsiteY5" fmla="*/ 3223967 h 3421930"/>
              <a:gd name="connsiteX6" fmla="*/ 65987 w 3601039"/>
              <a:gd name="connsiteY6" fmla="*/ 3195686 h 3421930"/>
              <a:gd name="connsiteX7" fmla="*/ 84841 w 3601039"/>
              <a:gd name="connsiteY7" fmla="*/ 3167406 h 3421930"/>
              <a:gd name="connsiteX8" fmla="*/ 103694 w 3601039"/>
              <a:gd name="connsiteY8" fmla="*/ 3129699 h 3421930"/>
              <a:gd name="connsiteX9" fmla="*/ 122548 w 3601039"/>
              <a:gd name="connsiteY9" fmla="*/ 3082565 h 3421930"/>
              <a:gd name="connsiteX10" fmla="*/ 179109 w 3601039"/>
              <a:gd name="connsiteY10" fmla="*/ 3016577 h 3421930"/>
              <a:gd name="connsiteX11" fmla="*/ 207389 w 3601039"/>
              <a:gd name="connsiteY11" fmla="*/ 3007150 h 3421930"/>
              <a:gd name="connsiteX12" fmla="*/ 282804 w 3601039"/>
              <a:gd name="connsiteY12" fmla="*/ 2960016 h 3421930"/>
              <a:gd name="connsiteX13" fmla="*/ 329938 w 3601039"/>
              <a:gd name="connsiteY13" fmla="*/ 2931736 h 3421930"/>
              <a:gd name="connsiteX14" fmla="*/ 358218 w 3601039"/>
              <a:gd name="connsiteY14" fmla="*/ 2912882 h 3421930"/>
              <a:gd name="connsiteX15" fmla="*/ 443059 w 3601039"/>
              <a:gd name="connsiteY15" fmla="*/ 2865748 h 3421930"/>
              <a:gd name="connsiteX16" fmla="*/ 471340 w 3601039"/>
              <a:gd name="connsiteY16" fmla="*/ 2837468 h 3421930"/>
              <a:gd name="connsiteX17" fmla="*/ 509047 w 3601039"/>
              <a:gd name="connsiteY17" fmla="*/ 2809188 h 3421930"/>
              <a:gd name="connsiteX18" fmla="*/ 537327 w 3601039"/>
              <a:gd name="connsiteY18" fmla="*/ 2790334 h 3421930"/>
              <a:gd name="connsiteX19" fmla="*/ 575035 w 3601039"/>
              <a:gd name="connsiteY19" fmla="*/ 2752627 h 3421930"/>
              <a:gd name="connsiteX20" fmla="*/ 603315 w 3601039"/>
              <a:gd name="connsiteY20" fmla="*/ 2696066 h 3421930"/>
              <a:gd name="connsiteX21" fmla="*/ 631596 w 3601039"/>
              <a:gd name="connsiteY21" fmla="*/ 2667785 h 3421930"/>
              <a:gd name="connsiteX22" fmla="*/ 659876 w 3601039"/>
              <a:gd name="connsiteY22" fmla="*/ 2611225 h 3421930"/>
              <a:gd name="connsiteX23" fmla="*/ 688156 w 3601039"/>
              <a:gd name="connsiteY23" fmla="*/ 2554664 h 3421930"/>
              <a:gd name="connsiteX24" fmla="*/ 716437 w 3601039"/>
              <a:gd name="connsiteY24" fmla="*/ 2535810 h 3421930"/>
              <a:gd name="connsiteX25" fmla="*/ 725864 w 3601039"/>
              <a:gd name="connsiteY25" fmla="*/ 2507530 h 3421930"/>
              <a:gd name="connsiteX26" fmla="*/ 754144 w 3601039"/>
              <a:gd name="connsiteY26" fmla="*/ 2488676 h 3421930"/>
              <a:gd name="connsiteX27" fmla="*/ 782424 w 3601039"/>
              <a:gd name="connsiteY27" fmla="*/ 2460396 h 3421930"/>
              <a:gd name="connsiteX28" fmla="*/ 791851 w 3601039"/>
              <a:gd name="connsiteY28" fmla="*/ 2432115 h 3421930"/>
              <a:gd name="connsiteX29" fmla="*/ 876692 w 3601039"/>
              <a:gd name="connsiteY29" fmla="*/ 2366128 h 3421930"/>
              <a:gd name="connsiteX30" fmla="*/ 933253 w 3601039"/>
              <a:gd name="connsiteY30" fmla="*/ 2318994 h 3421930"/>
              <a:gd name="connsiteX31" fmla="*/ 1018094 w 3601039"/>
              <a:gd name="connsiteY31" fmla="*/ 2262433 h 3421930"/>
              <a:gd name="connsiteX32" fmla="*/ 1084082 w 3601039"/>
              <a:gd name="connsiteY32" fmla="*/ 2224726 h 3421930"/>
              <a:gd name="connsiteX33" fmla="*/ 1131216 w 3601039"/>
              <a:gd name="connsiteY33" fmla="*/ 2177592 h 3421930"/>
              <a:gd name="connsiteX34" fmla="*/ 1178350 w 3601039"/>
              <a:gd name="connsiteY34" fmla="*/ 2111604 h 3421930"/>
              <a:gd name="connsiteX35" fmla="*/ 1187777 w 3601039"/>
              <a:gd name="connsiteY35" fmla="*/ 2083324 h 3421930"/>
              <a:gd name="connsiteX36" fmla="*/ 1206631 w 3601039"/>
              <a:gd name="connsiteY36" fmla="*/ 1564849 h 3421930"/>
              <a:gd name="connsiteX37" fmla="*/ 1216057 w 3601039"/>
              <a:gd name="connsiteY37" fmla="*/ 1517715 h 3421930"/>
              <a:gd name="connsiteX38" fmla="*/ 1244338 w 3601039"/>
              <a:gd name="connsiteY38" fmla="*/ 1461155 h 3421930"/>
              <a:gd name="connsiteX39" fmla="*/ 1272618 w 3601039"/>
              <a:gd name="connsiteY39" fmla="*/ 1432874 h 3421930"/>
              <a:gd name="connsiteX40" fmla="*/ 1291472 w 3601039"/>
              <a:gd name="connsiteY40" fmla="*/ 1404594 h 3421930"/>
              <a:gd name="connsiteX41" fmla="*/ 1357459 w 3601039"/>
              <a:gd name="connsiteY41" fmla="*/ 1338606 h 3421930"/>
              <a:gd name="connsiteX42" fmla="*/ 1385740 w 3601039"/>
              <a:gd name="connsiteY42" fmla="*/ 1310326 h 3421930"/>
              <a:gd name="connsiteX43" fmla="*/ 1442301 w 3601039"/>
              <a:gd name="connsiteY43" fmla="*/ 1282045 h 3421930"/>
              <a:gd name="connsiteX44" fmla="*/ 1498861 w 3601039"/>
              <a:gd name="connsiteY44" fmla="*/ 1244338 h 3421930"/>
              <a:gd name="connsiteX45" fmla="*/ 1574276 w 3601039"/>
              <a:gd name="connsiteY45" fmla="*/ 1216058 h 3421930"/>
              <a:gd name="connsiteX46" fmla="*/ 1630837 w 3601039"/>
              <a:gd name="connsiteY46" fmla="*/ 1178350 h 3421930"/>
              <a:gd name="connsiteX47" fmla="*/ 1687398 w 3601039"/>
              <a:gd name="connsiteY47" fmla="*/ 1140643 h 3421930"/>
              <a:gd name="connsiteX48" fmla="*/ 1715678 w 3601039"/>
              <a:gd name="connsiteY48" fmla="*/ 1112363 h 3421930"/>
              <a:gd name="connsiteX49" fmla="*/ 1781666 w 3601039"/>
              <a:gd name="connsiteY49" fmla="*/ 1055802 h 3421930"/>
              <a:gd name="connsiteX50" fmla="*/ 1819373 w 3601039"/>
              <a:gd name="connsiteY50" fmla="*/ 999241 h 3421930"/>
              <a:gd name="connsiteX51" fmla="*/ 1904214 w 3601039"/>
              <a:gd name="connsiteY51" fmla="*/ 942680 h 3421930"/>
              <a:gd name="connsiteX52" fmla="*/ 1932494 w 3601039"/>
              <a:gd name="connsiteY52" fmla="*/ 923827 h 3421930"/>
              <a:gd name="connsiteX53" fmla="*/ 1970202 w 3601039"/>
              <a:gd name="connsiteY53" fmla="*/ 914400 h 3421930"/>
              <a:gd name="connsiteX54" fmla="*/ 2026763 w 3601039"/>
              <a:gd name="connsiteY54" fmla="*/ 895546 h 3421930"/>
              <a:gd name="connsiteX55" fmla="*/ 2064470 w 3601039"/>
              <a:gd name="connsiteY55" fmla="*/ 886119 h 3421930"/>
              <a:gd name="connsiteX56" fmla="*/ 2187018 w 3601039"/>
              <a:gd name="connsiteY56" fmla="*/ 848412 h 3421930"/>
              <a:gd name="connsiteX57" fmla="*/ 2450969 w 3601039"/>
              <a:gd name="connsiteY57" fmla="*/ 829559 h 3421930"/>
              <a:gd name="connsiteX58" fmla="*/ 2724346 w 3601039"/>
              <a:gd name="connsiteY58" fmla="*/ 838985 h 3421930"/>
              <a:gd name="connsiteX59" fmla="*/ 2762053 w 3601039"/>
              <a:gd name="connsiteY59" fmla="*/ 848412 h 3421930"/>
              <a:gd name="connsiteX60" fmla="*/ 3157979 w 3601039"/>
              <a:gd name="connsiteY60" fmla="*/ 838985 h 3421930"/>
              <a:gd name="connsiteX61" fmla="*/ 3214540 w 3601039"/>
              <a:gd name="connsiteY61" fmla="*/ 810705 h 3421930"/>
              <a:gd name="connsiteX62" fmla="*/ 3242820 w 3601039"/>
              <a:gd name="connsiteY62" fmla="*/ 801278 h 3421930"/>
              <a:gd name="connsiteX63" fmla="*/ 3271101 w 3601039"/>
              <a:gd name="connsiteY63" fmla="*/ 782425 h 3421930"/>
              <a:gd name="connsiteX64" fmla="*/ 3327661 w 3601039"/>
              <a:gd name="connsiteY64" fmla="*/ 763571 h 3421930"/>
              <a:gd name="connsiteX65" fmla="*/ 3412503 w 3601039"/>
              <a:gd name="connsiteY65" fmla="*/ 697583 h 3421930"/>
              <a:gd name="connsiteX66" fmla="*/ 3440783 w 3601039"/>
              <a:gd name="connsiteY66" fmla="*/ 678730 h 3421930"/>
              <a:gd name="connsiteX67" fmla="*/ 3506771 w 3601039"/>
              <a:gd name="connsiteY67" fmla="*/ 631596 h 3421930"/>
              <a:gd name="connsiteX68" fmla="*/ 3525624 w 3601039"/>
              <a:gd name="connsiteY68" fmla="*/ 603315 h 3421930"/>
              <a:gd name="connsiteX69" fmla="*/ 3553905 w 3601039"/>
              <a:gd name="connsiteY69" fmla="*/ 584462 h 3421930"/>
              <a:gd name="connsiteX70" fmla="*/ 3582185 w 3601039"/>
              <a:gd name="connsiteY70" fmla="*/ 518474 h 3421930"/>
              <a:gd name="connsiteX71" fmla="*/ 3601039 w 3601039"/>
              <a:gd name="connsiteY71" fmla="*/ 490194 h 3421930"/>
              <a:gd name="connsiteX72" fmla="*/ 3591612 w 3601039"/>
              <a:gd name="connsiteY72" fmla="*/ 292231 h 3421930"/>
              <a:gd name="connsiteX73" fmla="*/ 3572758 w 3601039"/>
              <a:gd name="connsiteY73" fmla="*/ 235670 h 3421930"/>
              <a:gd name="connsiteX74" fmla="*/ 3563332 w 3601039"/>
              <a:gd name="connsiteY74" fmla="*/ 207390 h 3421930"/>
              <a:gd name="connsiteX75" fmla="*/ 3525624 w 3601039"/>
              <a:gd name="connsiteY75" fmla="*/ 150829 h 3421930"/>
              <a:gd name="connsiteX76" fmla="*/ 3506771 w 3601039"/>
              <a:gd name="connsiteY76" fmla="*/ 113122 h 3421930"/>
              <a:gd name="connsiteX77" fmla="*/ 3487917 w 3601039"/>
              <a:gd name="connsiteY77" fmla="*/ 84841 h 3421930"/>
              <a:gd name="connsiteX78" fmla="*/ 3478490 w 3601039"/>
              <a:gd name="connsiteY78" fmla="*/ 56561 h 3421930"/>
              <a:gd name="connsiteX79" fmla="*/ 3450210 w 3601039"/>
              <a:gd name="connsiteY79" fmla="*/ 37707 h 3421930"/>
              <a:gd name="connsiteX80" fmla="*/ 3412503 w 3601039"/>
              <a:gd name="connsiteY80" fmla="*/ 0 h 342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601039" h="3421930">
                <a:moveTo>
                  <a:pt x="9426" y="3421930"/>
                </a:moveTo>
                <a:cubicBezTo>
                  <a:pt x="6284" y="3403076"/>
                  <a:pt x="0" y="3384483"/>
                  <a:pt x="0" y="3365369"/>
                </a:cubicBezTo>
                <a:cubicBezTo>
                  <a:pt x="0" y="3352413"/>
                  <a:pt x="5867" y="3340119"/>
                  <a:pt x="9426" y="3327662"/>
                </a:cubicBezTo>
                <a:cubicBezTo>
                  <a:pt x="12156" y="3318107"/>
                  <a:pt x="16123" y="3308936"/>
                  <a:pt x="18853" y="3299381"/>
                </a:cubicBezTo>
                <a:cubicBezTo>
                  <a:pt x="22412" y="3286924"/>
                  <a:pt x="22486" y="3273262"/>
                  <a:pt x="28280" y="3261674"/>
                </a:cubicBezTo>
                <a:cubicBezTo>
                  <a:pt x="35306" y="3247621"/>
                  <a:pt x="47133" y="3236536"/>
                  <a:pt x="56560" y="3223967"/>
                </a:cubicBezTo>
                <a:cubicBezTo>
                  <a:pt x="59702" y="3214540"/>
                  <a:pt x="61543" y="3204574"/>
                  <a:pt x="65987" y="3195686"/>
                </a:cubicBezTo>
                <a:cubicBezTo>
                  <a:pt x="71054" y="3185553"/>
                  <a:pt x="79220" y="3177243"/>
                  <a:pt x="84841" y="3167406"/>
                </a:cubicBezTo>
                <a:cubicBezTo>
                  <a:pt x="91813" y="3155205"/>
                  <a:pt x="97987" y="3142540"/>
                  <a:pt x="103694" y="3129699"/>
                </a:cubicBezTo>
                <a:cubicBezTo>
                  <a:pt x="110567" y="3114236"/>
                  <a:pt x="114330" y="3097357"/>
                  <a:pt x="122548" y="3082565"/>
                </a:cubicBezTo>
                <a:cubicBezTo>
                  <a:pt x="130236" y="3068727"/>
                  <a:pt x="163979" y="3026664"/>
                  <a:pt x="179109" y="3016577"/>
                </a:cubicBezTo>
                <a:cubicBezTo>
                  <a:pt x="187377" y="3011065"/>
                  <a:pt x="198666" y="3011908"/>
                  <a:pt x="207389" y="3007150"/>
                </a:cubicBezTo>
                <a:cubicBezTo>
                  <a:pt x="233414" y="2992955"/>
                  <a:pt x="257557" y="2975552"/>
                  <a:pt x="282804" y="2960016"/>
                </a:cubicBezTo>
                <a:cubicBezTo>
                  <a:pt x="298408" y="2950413"/>
                  <a:pt x="314693" y="2941900"/>
                  <a:pt x="329938" y="2931736"/>
                </a:cubicBezTo>
                <a:cubicBezTo>
                  <a:pt x="339365" y="2925451"/>
                  <a:pt x="348381" y="2918503"/>
                  <a:pt x="358218" y="2912882"/>
                </a:cubicBezTo>
                <a:cubicBezTo>
                  <a:pt x="395831" y="2891389"/>
                  <a:pt x="405366" y="2894018"/>
                  <a:pt x="443059" y="2865748"/>
                </a:cubicBezTo>
                <a:cubicBezTo>
                  <a:pt x="453724" y="2857749"/>
                  <a:pt x="461218" y="2846144"/>
                  <a:pt x="471340" y="2837468"/>
                </a:cubicBezTo>
                <a:cubicBezTo>
                  <a:pt x="483269" y="2827243"/>
                  <a:pt x="496262" y="2818320"/>
                  <a:pt x="509047" y="2809188"/>
                </a:cubicBezTo>
                <a:cubicBezTo>
                  <a:pt x="518266" y="2802603"/>
                  <a:pt x="528725" y="2797707"/>
                  <a:pt x="537327" y="2790334"/>
                </a:cubicBezTo>
                <a:cubicBezTo>
                  <a:pt x="550823" y="2778766"/>
                  <a:pt x="563467" y="2766123"/>
                  <a:pt x="575035" y="2752627"/>
                </a:cubicBezTo>
                <a:cubicBezTo>
                  <a:pt x="641782" y="2674756"/>
                  <a:pt x="553134" y="2771336"/>
                  <a:pt x="603315" y="2696066"/>
                </a:cubicBezTo>
                <a:cubicBezTo>
                  <a:pt x="610710" y="2684973"/>
                  <a:pt x="622169" y="2677212"/>
                  <a:pt x="631596" y="2667785"/>
                </a:cubicBezTo>
                <a:cubicBezTo>
                  <a:pt x="655287" y="2596706"/>
                  <a:pt x="623330" y="2684316"/>
                  <a:pt x="659876" y="2611225"/>
                </a:cubicBezTo>
                <a:cubicBezTo>
                  <a:pt x="675210" y="2580557"/>
                  <a:pt x="661141" y="2581679"/>
                  <a:pt x="688156" y="2554664"/>
                </a:cubicBezTo>
                <a:cubicBezTo>
                  <a:pt x="696167" y="2546653"/>
                  <a:pt x="707010" y="2542095"/>
                  <a:pt x="716437" y="2535810"/>
                </a:cubicBezTo>
                <a:cubicBezTo>
                  <a:pt x="719579" y="2526383"/>
                  <a:pt x="719657" y="2515289"/>
                  <a:pt x="725864" y="2507530"/>
                </a:cubicBezTo>
                <a:cubicBezTo>
                  <a:pt x="732942" y="2498683"/>
                  <a:pt x="745440" y="2495929"/>
                  <a:pt x="754144" y="2488676"/>
                </a:cubicBezTo>
                <a:cubicBezTo>
                  <a:pt x="764385" y="2480141"/>
                  <a:pt x="772997" y="2469823"/>
                  <a:pt x="782424" y="2460396"/>
                </a:cubicBezTo>
                <a:cubicBezTo>
                  <a:pt x="785566" y="2450969"/>
                  <a:pt x="786339" y="2440383"/>
                  <a:pt x="791851" y="2432115"/>
                </a:cubicBezTo>
                <a:cubicBezTo>
                  <a:pt x="809571" y="2405536"/>
                  <a:pt x="854222" y="2381108"/>
                  <a:pt x="876692" y="2366128"/>
                </a:cubicBezTo>
                <a:cubicBezTo>
                  <a:pt x="977749" y="2298756"/>
                  <a:pt x="824381" y="2403673"/>
                  <a:pt x="933253" y="2318994"/>
                </a:cubicBezTo>
                <a:cubicBezTo>
                  <a:pt x="1018150" y="2252963"/>
                  <a:pt x="961506" y="2304874"/>
                  <a:pt x="1018094" y="2262433"/>
                </a:cubicBezTo>
                <a:cubicBezTo>
                  <a:pt x="1063751" y="2228190"/>
                  <a:pt x="1040896" y="2239120"/>
                  <a:pt x="1084082" y="2224726"/>
                </a:cubicBezTo>
                <a:cubicBezTo>
                  <a:pt x="1134360" y="2149308"/>
                  <a:pt x="1068370" y="2240438"/>
                  <a:pt x="1131216" y="2177592"/>
                </a:cubicBezTo>
                <a:cubicBezTo>
                  <a:pt x="1135487" y="2173321"/>
                  <a:pt x="1172997" y="2122311"/>
                  <a:pt x="1178350" y="2111604"/>
                </a:cubicBezTo>
                <a:cubicBezTo>
                  <a:pt x="1182794" y="2102716"/>
                  <a:pt x="1184635" y="2092751"/>
                  <a:pt x="1187777" y="2083324"/>
                </a:cubicBezTo>
                <a:cubicBezTo>
                  <a:pt x="1194062" y="1910499"/>
                  <a:pt x="1197995" y="1737572"/>
                  <a:pt x="1206631" y="1564849"/>
                </a:cubicBezTo>
                <a:cubicBezTo>
                  <a:pt x="1207431" y="1548847"/>
                  <a:pt x="1212171" y="1533259"/>
                  <a:pt x="1216057" y="1517715"/>
                </a:cubicBezTo>
                <a:cubicBezTo>
                  <a:pt x="1222131" y="1493420"/>
                  <a:pt x="1227881" y="1480904"/>
                  <a:pt x="1244338" y="1461155"/>
                </a:cubicBezTo>
                <a:cubicBezTo>
                  <a:pt x="1252873" y="1450913"/>
                  <a:pt x="1264083" y="1443116"/>
                  <a:pt x="1272618" y="1432874"/>
                </a:cubicBezTo>
                <a:cubicBezTo>
                  <a:pt x="1279871" y="1424170"/>
                  <a:pt x="1283893" y="1413015"/>
                  <a:pt x="1291472" y="1404594"/>
                </a:cubicBezTo>
                <a:cubicBezTo>
                  <a:pt x="1312281" y="1381472"/>
                  <a:pt x="1335463" y="1360602"/>
                  <a:pt x="1357459" y="1338606"/>
                </a:cubicBezTo>
                <a:cubicBezTo>
                  <a:pt x="1366886" y="1329179"/>
                  <a:pt x="1374648" y="1317721"/>
                  <a:pt x="1385740" y="1310326"/>
                </a:cubicBezTo>
                <a:cubicBezTo>
                  <a:pt x="1511269" y="1226637"/>
                  <a:pt x="1325229" y="1347085"/>
                  <a:pt x="1442301" y="1282045"/>
                </a:cubicBezTo>
                <a:cubicBezTo>
                  <a:pt x="1462108" y="1271041"/>
                  <a:pt x="1476879" y="1249834"/>
                  <a:pt x="1498861" y="1244338"/>
                </a:cubicBezTo>
                <a:cubicBezTo>
                  <a:pt x="1550202" y="1231503"/>
                  <a:pt x="1524981" y="1240705"/>
                  <a:pt x="1574276" y="1216058"/>
                </a:cubicBezTo>
                <a:cubicBezTo>
                  <a:pt x="1664485" y="1125846"/>
                  <a:pt x="1548986" y="1232917"/>
                  <a:pt x="1630837" y="1178350"/>
                </a:cubicBezTo>
                <a:cubicBezTo>
                  <a:pt x="1701451" y="1131274"/>
                  <a:pt x="1620152" y="1163058"/>
                  <a:pt x="1687398" y="1140643"/>
                </a:cubicBezTo>
                <a:cubicBezTo>
                  <a:pt x="1696825" y="1131216"/>
                  <a:pt x="1705556" y="1121039"/>
                  <a:pt x="1715678" y="1112363"/>
                </a:cubicBezTo>
                <a:cubicBezTo>
                  <a:pt x="1745190" y="1087067"/>
                  <a:pt x="1758278" y="1085872"/>
                  <a:pt x="1781666" y="1055802"/>
                </a:cubicBezTo>
                <a:cubicBezTo>
                  <a:pt x="1795577" y="1037916"/>
                  <a:pt x="1800519" y="1011810"/>
                  <a:pt x="1819373" y="999241"/>
                </a:cubicBezTo>
                <a:lnTo>
                  <a:pt x="1904214" y="942680"/>
                </a:lnTo>
                <a:cubicBezTo>
                  <a:pt x="1913641" y="936396"/>
                  <a:pt x="1921503" y="926575"/>
                  <a:pt x="1932494" y="923827"/>
                </a:cubicBezTo>
                <a:cubicBezTo>
                  <a:pt x="1945063" y="920685"/>
                  <a:pt x="1957792" y="918123"/>
                  <a:pt x="1970202" y="914400"/>
                </a:cubicBezTo>
                <a:cubicBezTo>
                  <a:pt x="1989237" y="908689"/>
                  <a:pt x="2007483" y="900366"/>
                  <a:pt x="2026763" y="895546"/>
                </a:cubicBezTo>
                <a:cubicBezTo>
                  <a:pt x="2039332" y="892404"/>
                  <a:pt x="2052061" y="889842"/>
                  <a:pt x="2064470" y="886119"/>
                </a:cubicBezTo>
                <a:cubicBezTo>
                  <a:pt x="2105442" y="873827"/>
                  <a:pt x="2144847" y="856846"/>
                  <a:pt x="2187018" y="848412"/>
                </a:cubicBezTo>
                <a:cubicBezTo>
                  <a:pt x="2255946" y="834626"/>
                  <a:pt x="2408325" y="831691"/>
                  <a:pt x="2450969" y="829559"/>
                </a:cubicBezTo>
                <a:cubicBezTo>
                  <a:pt x="2542095" y="832701"/>
                  <a:pt x="2633333" y="833469"/>
                  <a:pt x="2724346" y="838985"/>
                </a:cubicBezTo>
                <a:cubicBezTo>
                  <a:pt x="2737278" y="839769"/>
                  <a:pt x="2749097" y="848412"/>
                  <a:pt x="2762053" y="848412"/>
                </a:cubicBezTo>
                <a:cubicBezTo>
                  <a:pt x="2894066" y="848412"/>
                  <a:pt x="3026004" y="842127"/>
                  <a:pt x="3157979" y="838985"/>
                </a:cubicBezTo>
                <a:cubicBezTo>
                  <a:pt x="3229054" y="815295"/>
                  <a:pt x="3141452" y="847250"/>
                  <a:pt x="3214540" y="810705"/>
                </a:cubicBezTo>
                <a:cubicBezTo>
                  <a:pt x="3223428" y="806261"/>
                  <a:pt x="3233932" y="805722"/>
                  <a:pt x="3242820" y="801278"/>
                </a:cubicBezTo>
                <a:cubicBezTo>
                  <a:pt x="3252954" y="796211"/>
                  <a:pt x="3260748" y="787026"/>
                  <a:pt x="3271101" y="782425"/>
                </a:cubicBezTo>
                <a:cubicBezTo>
                  <a:pt x="3289261" y="774354"/>
                  <a:pt x="3311125" y="774595"/>
                  <a:pt x="3327661" y="763571"/>
                </a:cubicBezTo>
                <a:cubicBezTo>
                  <a:pt x="3470615" y="668269"/>
                  <a:pt x="3323896" y="771422"/>
                  <a:pt x="3412503" y="697583"/>
                </a:cubicBezTo>
                <a:cubicBezTo>
                  <a:pt x="3421206" y="690330"/>
                  <a:pt x="3431564" y="685315"/>
                  <a:pt x="3440783" y="678730"/>
                </a:cubicBezTo>
                <a:cubicBezTo>
                  <a:pt x="3522614" y="620279"/>
                  <a:pt x="3440135" y="676018"/>
                  <a:pt x="3506771" y="631596"/>
                </a:cubicBezTo>
                <a:cubicBezTo>
                  <a:pt x="3513055" y="622169"/>
                  <a:pt x="3517613" y="611326"/>
                  <a:pt x="3525624" y="603315"/>
                </a:cubicBezTo>
                <a:cubicBezTo>
                  <a:pt x="3533635" y="595304"/>
                  <a:pt x="3546652" y="593166"/>
                  <a:pt x="3553905" y="584462"/>
                </a:cubicBezTo>
                <a:cubicBezTo>
                  <a:pt x="3578423" y="555040"/>
                  <a:pt x="3567450" y="547943"/>
                  <a:pt x="3582185" y="518474"/>
                </a:cubicBezTo>
                <a:cubicBezTo>
                  <a:pt x="3587252" y="508341"/>
                  <a:pt x="3594754" y="499621"/>
                  <a:pt x="3601039" y="490194"/>
                </a:cubicBezTo>
                <a:cubicBezTo>
                  <a:pt x="3597897" y="424206"/>
                  <a:pt x="3598908" y="357889"/>
                  <a:pt x="3591612" y="292231"/>
                </a:cubicBezTo>
                <a:cubicBezTo>
                  <a:pt x="3589417" y="272479"/>
                  <a:pt x="3579042" y="254524"/>
                  <a:pt x="3572758" y="235670"/>
                </a:cubicBezTo>
                <a:cubicBezTo>
                  <a:pt x="3569616" y="226243"/>
                  <a:pt x="3568844" y="215658"/>
                  <a:pt x="3563332" y="207390"/>
                </a:cubicBezTo>
                <a:cubicBezTo>
                  <a:pt x="3550763" y="188536"/>
                  <a:pt x="3535757" y="171096"/>
                  <a:pt x="3525624" y="150829"/>
                </a:cubicBezTo>
                <a:cubicBezTo>
                  <a:pt x="3519340" y="138260"/>
                  <a:pt x="3513743" y="125323"/>
                  <a:pt x="3506771" y="113122"/>
                </a:cubicBezTo>
                <a:cubicBezTo>
                  <a:pt x="3501150" y="103285"/>
                  <a:pt x="3492984" y="94975"/>
                  <a:pt x="3487917" y="84841"/>
                </a:cubicBezTo>
                <a:cubicBezTo>
                  <a:pt x="3483473" y="75953"/>
                  <a:pt x="3484697" y="64320"/>
                  <a:pt x="3478490" y="56561"/>
                </a:cubicBezTo>
                <a:cubicBezTo>
                  <a:pt x="3471412" y="47714"/>
                  <a:pt x="3458914" y="44960"/>
                  <a:pt x="3450210" y="37707"/>
                </a:cubicBezTo>
                <a:lnTo>
                  <a:pt x="3412503" y="0"/>
                </a:lnTo>
              </a:path>
            </a:pathLst>
          </a:custGeom>
          <a:noFill/>
          <a:ln w="38100">
            <a:solidFill>
              <a:schemeClr val="accent3">
                <a:lumMod val="75000"/>
              </a:schemeClr>
            </a:solidFill>
            <a:prstDash val="sysDot"/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1726" y="272830"/>
            <a:ext cx="75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廣州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87047" flipH="1">
            <a:off x="342612" y="2127519"/>
            <a:ext cx="429521" cy="375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9510" flipH="1">
            <a:off x="644096" y="3587459"/>
            <a:ext cx="429521" cy="3757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554" y="5841763"/>
            <a:ext cx="6106599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唐朝政府為了保護航道的安全，在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今日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青山灣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一帶派兵駐守，從此這個地點便被稱為「屯門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」，意即有軍隊屯駐的重要地點。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446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2353" y="670848"/>
            <a:ext cx="794498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總結</a:t>
            </a:r>
            <a:endParaRPr lang="en-US" sz="2400" b="1" dirty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949631"/>
              </p:ext>
            </p:extLst>
          </p:nvPr>
        </p:nvGraphicFramePr>
        <p:xfrm>
          <a:off x="899800" y="3505200"/>
          <a:ext cx="4572000" cy="11202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852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杯渡庵</a:t>
                      </a:r>
                      <a:endParaRPr lang="en-US" sz="14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青山禪院</a:t>
                      </a:r>
                      <a:endParaRPr lang="en-US" sz="14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斗姥</a:t>
                      </a:r>
                      <a:endParaRPr lang="en-US" sz="14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四大天王</a:t>
                      </a:r>
                      <a:endParaRPr lang="en-US" sz="14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韋陀護法</a:t>
                      </a:r>
                      <a:endParaRPr lang="en-US" sz="14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大雄寶殿</a:t>
                      </a:r>
                      <a:endParaRPr lang="en-US" sz="14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青山灣</a:t>
                      </a:r>
                      <a:endParaRPr lang="en-US" sz="14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韋陀</a:t>
                      </a:r>
                      <a:endParaRPr lang="en-US" sz="14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釋迦牟尼</a:t>
                      </a:r>
                      <a:endParaRPr lang="en-US" sz="14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青雲觀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彌勒佛</a:t>
                      </a:r>
                      <a:endParaRPr lang="en-US" sz="14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杯渡禪師像</a:t>
                      </a:r>
                      <a:endParaRPr lang="en-US" sz="14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6105" y="1516742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1. </a:t>
            </a:r>
            <a:r>
              <a:rPr lang="zh-CN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香港三大古剎是指哪三間佛寺？</a:t>
            </a:r>
            <a:endParaRPr lang="en-US" sz="1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8813" y="2052984"/>
            <a:ext cx="876300" cy="307777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靈渡寺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8938" y="2052984"/>
            <a:ext cx="876300" cy="307777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凌雲寺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9062" y="2052984"/>
            <a:ext cx="1626737" cy="307777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青山寺</a:t>
            </a:r>
            <a:r>
              <a:rPr lang="en-US" altLang="zh-CN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青山禪院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6105" y="3031166"/>
            <a:ext cx="4959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2. </a:t>
            </a:r>
            <a:r>
              <a:rPr lang="zh-TW" altLang="en-US" sz="1400" b="1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就</a:t>
            </a:r>
            <a:r>
              <a:rPr lang="zh-CN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這次考察所見，哪些建築物或神像是與佛教</a:t>
            </a:r>
            <a:r>
              <a:rPr lang="zh-CN" altLang="en-US" sz="1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直接</a:t>
            </a:r>
            <a:r>
              <a:rPr lang="zh-CN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有關的？</a:t>
            </a:r>
            <a:endParaRPr lang="en-US" sz="1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2352" y="5410200"/>
            <a:ext cx="492292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400" b="1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3. </a:t>
            </a:r>
            <a:r>
              <a:rPr lang="zh-TW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佛教</a:t>
            </a:r>
            <a:r>
              <a:rPr lang="zh-TW" altLang="en-US" sz="1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與道教哪個是外來宗教？試在橫線上填上適當的答案</a:t>
            </a:r>
            <a:r>
              <a:rPr lang="zh-TW" altLang="en-US" sz="1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TW" sz="14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lvl="0"/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zh-TW" altLang="en-US" sz="1400" kern="1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/>
              </a:rPr>
              <a:t>＿</a:t>
            </a:r>
            <a:r>
              <a:rPr lang="en-US" altLang="zh-TW" sz="1400" kern="1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/>
              </a:rPr>
              <a:t>________</a:t>
            </a:r>
            <a:r>
              <a:rPr lang="zh-TW" altLang="en-US" sz="1400" kern="1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/>
              </a:rPr>
              <a:t>＿＿　是外來宗教，起源於＿</a:t>
            </a:r>
            <a:r>
              <a:rPr lang="en-US" altLang="zh-TW" sz="1400" kern="1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/>
              </a:rPr>
              <a:t>_______</a:t>
            </a:r>
            <a:r>
              <a:rPr lang="zh-TW" altLang="en-US" sz="1400" kern="1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/>
              </a:rPr>
              <a:t>＿＿。</a:t>
            </a:r>
            <a:endParaRPr lang="en-US" altLang="zh-TW" sz="1400" kern="100" dirty="0" smtClean="0">
              <a:latin typeface="新細明體" panose="02020500000000000000" pitchFamily="18" charset="-120"/>
              <a:ea typeface="新細明體" panose="02020500000000000000" pitchFamily="18" charset="-120"/>
              <a:cs typeface="Times New Roman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endParaRPr lang="en-US" sz="1400" kern="1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/>
            </a:endParaRP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zh-TW" altLang="en-US" sz="1400" kern="1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/>
              </a:rPr>
              <a:t>＿</a:t>
            </a:r>
            <a:r>
              <a:rPr lang="en-US" altLang="zh-TW" sz="1400" kern="1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/>
              </a:rPr>
              <a:t>____</a:t>
            </a:r>
            <a:r>
              <a:rPr lang="zh-TW" altLang="en-US" sz="1400" kern="1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/>
              </a:rPr>
              <a:t>＿＿＿＿</a:t>
            </a:r>
            <a:r>
              <a:rPr lang="zh-TW" altLang="en-US" sz="1400" kern="1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/>
              </a:rPr>
              <a:t>　是中國的本土宗教。</a:t>
            </a:r>
            <a:endParaRPr lang="en-US" sz="1400" kern="1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/>
            </a:endParaRPr>
          </a:p>
          <a:p>
            <a:pPr lvl="0"/>
            <a:endParaRPr lang="en-US" sz="12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1306963" y="5796465"/>
            <a:ext cx="561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kern="1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/>
              </a:rPr>
              <a:t>佛教</a:t>
            </a:r>
            <a:endParaRPr lang="zh-HK" altLang="en-US" sz="14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4267200" y="5807909"/>
            <a:ext cx="569462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kern="1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/>
              </a:rPr>
              <a:t>印度</a:t>
            </a:r>
            <a:endParaRPr lang="zh-HK" altLang="en-US" sz="1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1306963" y="6212097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kern="100" dirty="0">
                <a:solidFill>
                  <a:srgbClr val="FF0000"/>
                </a:solidFill>
                <a:latin typeface="新細明體" panose="02020500000000000000" pitchFamily="18" charset="-120"/>
                <a:cs typeface="Times New Roman"/>
              </a:rPr>
              <a:t>道</a:t>
            </a:r>
            <a:r>
              <a:rPr lang="zh-CN" altLang="en-US" sz="1400" kern="1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/>
              </a:rPr>
              <a:t>教</a:t>
            </a:r>
            <a:endParaRPr lang="zh-HK" altLang="en-US" sz="1400" dirty="0"/>
          </a:p>
        </p:txBody>
      </p:sp>
      <p:sp>
        <p:nvSpPr>
          <p:cNvPr id="14" name="橢圓 13"/>
          <p:cNvSpPr/>
          <p:nvPr/>
        </p:nvSpPr>
        <p:spPr>
          <a:xfrm>
            <a:off x="2083904" y="3516630"/>
            <a:ext cx="1040295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橢圓 14"/>
          <p:cNvSpPr/>
          <p:nvPr/>
        </p:nvSpPr>
        <p:spPr>
          <a:xfrm>
            <a:off x="4369905" y="3516630"/>
            <a:ext cx="1040295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橢圓 15"/>
          <p:cNvSpPr/>
          <p:nvPr/>
        </p:nvSpPr>
        <p:spPr>
          <a:xfrm>
            <a:off x="946703" y="3895776"/>
            <a:ext cx="1040295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7" name="橢圓 16"/>
          <p:cNvSpPr/>
          <p:nvPr/>
        </p:nvSpPr>
        <p:spPr>
          <a:xfrm>
            <a:off x="2083165" y="3895776"/>
            <a:ext cx="1040295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橢圓 17"/>
          <p:cNvSpPr/>
          <p:nvPr/>
        </p:nvSpPr>
        <p:spPr>
          <a:xfrm>
            <a:off x="4394855" y="3895776"/>
            <a:ext cx="1040295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9" name="橢圓 18"/>
          <p:cNvSpPr/>
          <p:nvPr/>
        </p:nvSpPr>
        <p:spPr>
          <a:xfrm>
            <a:off x="946703" y="3516630"/>
            <a:ext cx="1040295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0" name="橢圓 19"/>
          <p:cNvSpPr/>
          <p:nvPr/>
        </p:nvSpPr>
        <p:spPr>
          <a:xfrm>
            <a:off x="946703" y="4240790"/>
            <a:ext cx="1040295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橢圓 20"/>
          <p:cNvSpPr/>
          <p:nvPr/>
        </p:nvSpPr>
        <p:spPr>
          <a:xfrm>
            <a:off x="3226905" y="4240790"/>
            <a:ext cx="1040295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2" name="橢圓 21"/>
          <p:cNvSpPr/>
          <p:nvPr/>
        </p:nvSpPr>
        <p:spPr>
          <a:xfrm>
            <a:off x="4369905" y="4240790"/>
            <a:ext cx="1040295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15253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1" grpId="0" animBg="1"/>
      <p:bldP spid="3" grpId="0"/>
      <p:bldP spid="4" grpId="0"/>
      <p:bldP spid="8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C4F60C-C01C-4952-A2DE-912793F940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08920" y="350491"/>
            <a:ext cx="1296144" cy="696864"/>
          </a:xfrm>
          <a:noFill/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00B0F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備忘</a:t>
            </a:r>
            <a:endParaRPr lang="zh-HK" altLang="en-US" dirty="0">
              <a:solidFill>
                <a:srgbClr val="00B0F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221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0648" y="4768334"/>
            <a:ext cx="6408712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itchFamily="18" charset="0"/>
              </a:rPr>
              <a:t>考察注意事項：</a:t>
            </a:r>
            <a:endParaRPr kumimoji="1"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1600" b="1" dirty="0">
              <a:latin typeface="新細明體" panose="02020500000000000000" pitchFamily="18" charset="-120"/>
              <a:ea typeface="新細明體" panose="02020500000000000000" pitchFamily="18" charset="-120"/>
              <a:cs typeface="新細明體" pitchFamily="18" charset="-120"/>
            </a:endParaRPr>
          </a:p>
          <a:p>
            <a:pPr marL="176213" indent="-176213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kumimoji="1"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若</a:t>
            </a:r>
            <a:r>
              <a:rPr kumimoji="1"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安排</a:t>
            </a:r>
            <a:r>
              <a:rPr kumimoji="1"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旅遊巴接送</a:t>
            </a:r>
            <a:r>
              <a:rPr kumimoji="1"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，建議去</a:t>
            </a:r>
            <a:r>
              <a:rPr kumimoji="1"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程</a:t>
            </a:r>
            <a:r>
              <a:rPr kumimoji="1"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路線由九龍</a:t>
            </a:r>
            <a:r>
              <a:rPr kumimoji="1"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塘地鐵站</a:t>
            </a:r>
            <a:r>
              <a:rPr kumimoji="1"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D</a:t>
            </a:r>
            <a:r>
              <a:rPr kumimoji="1"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出口至屯門青山寺，回程</a:t>
            </a:r>
            <a:r>
              <a:rPr kumimoji="1"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路線由屯</a:t>
            </a:r>
            <a:r>
              <a:rPr kumimoji="1"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門青山寺至九龍塘地鐵站</a:t>
            </a:r>
            <a:r>
              <a:rPr kumimoji="1"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D</a:t>
            </a:r>
            <a:r>
              <a:rPr kumimoji="1"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出口。</a:t>
            </a:r>
            <a:endParaRPr kumimoji="1"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zh-TW" alt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2. </a:t>
            </a:r>
            <a:r>
              <a:rPr kumimoji="1"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參加者宜穿著輕便衣服及運動鞋。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3. </a:t>
            </a:r>
            <a:r>
              <a:rPr kumimoji="1"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參加者請自備飲用水、蚊怕水、防曬用品或雨具。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4</a:t>
            </a:r>
            <a:r>
              <a:rPr kumimoji="1" lang="en-US" altLang="zh-TW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kumimoji="1"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參加者須自行攜帶筆記簿、筆及相機。</a:t>
            </a:r>
            <a:endParaRPr kumimoji="1"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546" y="304800"/>
            <a:ext cx="2123054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考察行程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374" y="4048780"/>
            <a:ext cx="6101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*</a:t>
            </a: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由於山路狹窄，旅遊巴不宜行駛至青山寺山門。為確保安全，參加者須步行約</a:t>
            </a:r>
            <a:r>
              <a:rPr lang="en-US" altLang="zh-TW" sz="12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20</a:t>
            </a:r>
            <a:r>
              <a:rPr lang="zh-TW" altLang="en-US" sz="12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分鐘至青山寺山門。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EE3C449-0777-4059-A651-5E4E60126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477714"/>
              </p:ext>
            </p:extLst>
          </p:nvPr>
        </p:nvGraphicFramePr>
        <p:xfrm>
          <a:off x="381962" y="986732"/>
          <a:ext cx="6094076" cy="2979845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1662355">
                  <a:extLst>
                    <a:ext uri="{9D8B030D-6E8A-4147-A177-3AD203B41FA5}">
                      <a16:colId xmlns:a16="http://schemas.microsoft.com/office/drawing/2014/main" val="777513619"/>
                    </a:ext>
                  </a:extLst>
                </a:gridCol>
                <a:gridCol w="4431721">
                  <a:extLst>
                    <a:ext uri="{9D8B030D-6E8A-4147-A177-3AD203B41FA5}">
                      <a16:colId xmlns:a16="http://schemas.microsoft.com/office/drawing/2014/main" val="1395239107"/>
                    </a:ext>
                  </a:extLst>
                </a:gridCol>
              </a:tblGrid>
              <a:tr h="389045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</a:rPr>
                        <a:t>時間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9335" marR="79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effectLst/>
                        </a:rPr>
                        <a:t>活動</a:t>
                      </a:r>
                      <a:endParaRPr lang="zh-TW" sz="1600" b="1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9335" marR="79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14466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9:00 – 9:45 </a:t>
                      </a:r>
                      <a:r>
                        <a:rPr lang="en-US" sz="1400" b="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endParaRPr lang="zh-TW" sz="1400" b="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9335" marR="79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乘坐旅遊巴前往屯門青山寺</a:t>
                      </a:r>
                    </a:p>
                  </a:txBody>
                  <a:tcPr marL="79335" marR="79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0876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9:45 – 10:05 </a:t>
                      </a:r>
                      <a:r>
                        <a:rPr lang="en-US" sz="1400" b="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endParaRPr lang="zh-TW" sz="1400" b="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9335" marR="79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步行至青山寺山門</a:t>
                      </a: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*</a:t>
                      </a:r>
                      <a:endParaRPr lang="zh-TW" sz="1600" b="0" kern="100" dirty="0">
                        <a:solidFill>
                          <a:srgbClr val="FF0000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9335" marR="79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127729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10:05 - 10:35 </a:t>
                      </a:r>
                      <a:r>
                        <a:rPr lang="en-US" sz="1400" b="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endParaRPr lang="zh-TW" sz="1400" b="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9335" marR="79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參觀及導賞：大雄寶殿、青雲觀</a:t>
                      </a:r>
                    </a:p>
                  </a:txBody>
                  <a:tcPr marL="79335" marR="79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294083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10:35 –11:05 </a:t>
                      </a:r>
                      <a:r>
                        <a:rPr lang="en-US" sz="1400" b="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endParaRPr lang="zh-TW" sz="1400" b="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9335" marR="79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參觀及導賞：杯渡禪師像、杯渡遺蹟、「</a:t>
                      </a:r>
                      <a:r>
                        <a:rPr lang="zh-TW" sz="1600" b="0" kern="100" dirty="0" smtClea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高山</a:t>
                      </a:r>
                      <a:r>
                        <a:rPr lang="zh-CN" altLang="en-US" sz="1600" b="0" kern="100" dirty="0" smtClea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弟</a:t>
                      </a:r>
                      <a:r>
                        <a:rPr lang="zh-TW" sz="1600" b="0" kern="100" dirty="0" smtClea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zh-TW" sz="16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」石刻</a:t>
                      </a:r>
                    </a:p>
                  </a:txBody>
                  <a:tcPr marL="79335" marR="79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56444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11:05 –11:15 </a:t>
                      </a:r>
                      <a:r>
                        <a:rPr lang="en-US" sz="1400" b="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</a:t>
                      </a:r>
                      <a:endParaRPr lang="zh-TW" sz="1400" b="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9335" marR="79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講解：從青山寺了解屯門的地理優勢</a:t>
                      </a:r>
                    </a:p>
                  </a:txBody>
                  <a:tcPr marL="79335" marR="79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44868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11:15 –12:00 </a:t>
                      </a:r>
                      <a:r>
                        <a:rPr lang="en-US" sz="1400" b="0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noon</a:t>
                      </a:r>
                      <a:endParaRPr lang="zh-TW" sz="1400" b="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9335" marR="79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16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回程</a:t>
                      </a:r>
                      <a:r>
                        <a:rPr lang="zh-TW" sz="1600" b="0" kern="100" dirty="0" smtClea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zh-CN" altLang="en-US" sz="1600" b="0" kern="100" dirty="0" smtClea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若</a:t>
                      </a:r>
                      <a:r>
                        <a:rPr lang="zh-TW" sz="1600" b="0" kern="100" dirty="0" smtClea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乘坐</a:t>
                      </a:r>
                      <a:r>
                        <a:rPr lang="zh-TW" sz="16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旅遊</a:t>
                      </a:r>
                      <a:r>
                        <a:rPr lang="zh-TW" sz="1600" b="0" kern="100" dirty="0" smtClea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巴</a:t>
                      </a:r>
                      <a:r>
                        <a:rPr lang="zh-CN" altLang="en-US" sz="1600" b="0" kern="100" dirty="0" smtClea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，可於</a:t>
                      </a:r>
                      <a:r>
                        <a:rPr lang="zh-TW" sz="1600" b="0" kern="100" dirty="0" smtClea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九龍</a:t>
                      </a:r>
                      <a:r>
                        <a:rPr lang="zh-TW" sz="1600" b="0" kern="100" dirty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塘地鐵</a:t>
                      </a:r>
                      <a:r>
                        <a:rPr lang="zh-TW" sz="1600" b="0" kern="100" dirty="0" smtClea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站</a:t>
                      </a:r>
                      <a:r>
                        <a:rPr lang="zh-CN" altLang="en-US" sz="1600" b="0" kern="100" dirty="0" smtClean="0"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解散</a:t>
                      </a:r>
                      <a:endParaRPr lang="zh-TW" sz="1600" b="0" kern="100" dirty="0"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79335" marR="793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5021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01131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76" y="121024"/>
            <a:ext cx="6896426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778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604"/>
            <a:ext cx="6741368" cy="571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640" y="153456"/>
            <a:ext cx="1126584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考察點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2299338" y="1979155"/>
            <a:ext cx="4341183" cy="1162125"/>
            <a:chOff x="2299338" y="1979155"/>
            <a:chExt cx="4341183" cy="1162125"/>
          </a:xfrm>
        </p:grpSpPr>
        <p:cxnSp>
          <p:nvCxnSpPr>
            <p:cNvPr id="9" name="Elbow Connector 8"/>
            <p:cNvCxnSpPr/>
            <p:nvPr/>
          </p:nvCxnSpPr>
          <p:spPr>
            <a:xfrm rot="5400000">
              <a:off x="3275095" y="1753995"/>
              <a:ext cx="242250" cy="2193764"/>
            </a:xfrm>
            <a:prstGeom prst="bentConnector2">
              <a:avLst/>
            </a:prstGeom>
            <a:ln w="28575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537959" y="2802726"/>
              <a:ext cx="21025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青山禪院的寺</a:t>
              </a:r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門（佛）</a:t>
              </a:r>
              <a:endParaRPr lang="zh-HK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85945" y="1979155"/>
              <a:ext cx="990733" cy="764045"/>
            </a:xfrm>
            <a:prstGeom prst="rect">
              <a:avLst/>
            </a:prstGeom>
            <a:solidFill>
              <a:srgbClr val="CCECFF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3419813" y="5421056"/>
            <a:ext cx="2146578" cy="2282100"/>
            <a:chOff x="3419813" y="5421056"/>
            <a:chExt cx="2146578" cy="2282100"/>
          </a:xfrm>
        </p:grpSpPr>
        <p:cxnSp>
          <p:nvCxnSpPr>
            <p:cNvPr id="6" name="Elbow Connector 5"/>
            <p:cNvCxnSpPr/>
            <p:nvPr/>
          </p:nvCxnSpPr>
          <p:spPr>
            <a:xfrm rot="5400000" flipH="1" flipV="1">
              <a:off x="4163277" y="5935180"/>
              <a:ext cx="1554204" cy="525955"/>
            </a:xfrm>
            <a:prstGeom prst="bentConnector3">
              <a:avLst>
                <a:gd name="adj1" fmla="val 710"/>
              </a:avLst>
            </a:prstGeom>
            <a:ln w="28575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419813" y="7118381"/>
              <a:ext cx="21465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香海名山牌坊，金文泰總督題</a:t>
              </a:r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字（佛）</a:t>
              </a:r>
              <a:endParaRPr lang="zh-HK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43308" y="6311345"/>
              <a:ext cx="990733" cy="764045"/>
            </a:xfrm>
            <a:prstGeom prst="rect">
              <a:avLst/>
            </a:prstGeom>
            <a:solidFill>
              <a:srgbClr val="CCECFF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61332" y="2534731"/>
            <a:ext cx="1467468" cy="3155217"/>
            <a:chOff x="161332" y="2534731"/>
            <a:chExt cx="1467468" cy="3155217"/>
          </a:xfrm>
        </p:grpSpPr>
        <p:cxnSp>
          <p:nvCxnSpPr>
            <p:cNvPr id="17" name="Elbow Connector 16"/>
            <p:cNvCxnSpPr/>
            <p:nvPr/>
          </p:nvCxnSpPr>
          <p:spPr>
            <a:xfrm rot="5400000" flipH="1" flipV="1">
              <a:off x="332656" y="3110795"/>
              <a:ext cx="1872208" cy="720080"/>
            </a:xfrm>
            <a:prstGeom prst="bentConnector3">
              <a:avLst/>
            </a:prstGeom>
            <a:ln w="28575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61332" y="4858951"/>
              <a:ext cx="12755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杯渡</a:t>
              </a:r>
              <a:r>
                <a:rPr lang="zh-TW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岩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，供奉杯渡禪</a:t>
              </a:r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師（佛）</a:t>
              </a:r>
              <a:endParaRPr lang="zh-HK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8122" y="4097821"/>
              <a:ext cx="990733" cy="764045"/>
            </a:xfrm>
            <a:prstGeom prst="rect">
              <a:avLst/>
            </a:prstGeom>
            <a:solidFill>
              <a:srgbClr val="CCECFF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8640" y="606623"/>
            <a:ext cx="1591734" cy="307777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請填上英文字母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251750" y="7884042"/>
            <a:ext cx="6330943" cy="1669559"/>
            <a:chOff x="251750" y="7884042"/>
            <a:chExt cx="6330943" cy="1669559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730" y="8332046"/>
              <a:ext cx="1168903" cy="11280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7655" y="8336419"/>
              <a:ext cx="1060707" cy="11193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5868" y="8336419"/>
              <a:ext cx="1266825" cy="11193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9139" y="8238578"/>
              <a:ext cx="1061010" cy="13150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50" y="8332046"/>
              <a:ext cx="1063474" cy="11280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52251" y="7884042"/>
              <a:ext cx="292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98745" y="7884042"/>
              <a:ext cx="326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06087" y="7884042"/>
              <a:ext cx="355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80354" y="7884042"/>
              <a:ext cx="297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34280" y="7884042"/>
              <a:ext cx="362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 flipH="1" flipV="1">
            <a:off x="4285945" y="4330873"/>
            <a:ext cx="2253729" cy="1139091"/>
          </a:xfrm>
          <a:prstGeom prst="straightConnector1">
            <a:avLst/>
          </a:prstGeom>
          <a:ln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511905">
            <a:off x="4943263" y="4653611"/>
            <a:ext cx="150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考察路線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1284970" y="2953693"/>
            <a:ext cx="1921117" cy="3555984"/>
            <a:chOff x="1284970" y="2953693"/>
            <a:chExt cx="1921117" cy="3555984"/>
          </a:xfrm>
        </p:grpSpPr>
        <p:cxnSp>
          <p:nvCxnSpPr>
            <p:cNvPr id="15" name="Elbow Connector 14"/>
            <p:cNvCxnSpPr/>
            <p:nvPr/>
          </p:nvCxnSpPr>
          <p:spPr>
            <a:xfrm rot="16200000" flipV="1">
              <a:off x="934220" y="3936308"/>
              <a:ext cx="2155327" cy="190097"/>
            </a:xfrm>
            <a:prstGeom prst="bentConnector3">
              <a:avLst/>
            </a:prstGeom>
            <a:ln w="28575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1628801" y="5087941"/>
              <a:ext cx="990733" cy="764045"/>
            </a:xfrm>
            <a:prstGeom prst="rect">
              <a:avLst/>
            </a:prstGeom>
            <a:solidFill>
              <a:srgbClr val="CCECFF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84970" y="5924902"/>
              <a:ext cx="19211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青山禪院大雄寶殿，供奉三世</a:t>
              </a:r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佛（佛）</a:t>
              </a:r>
              <a:endParaRPr lang="zh-HK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2011884" y="145753"/>
            <a:ext cx="3126478" cy="2388978"/>
            <a:chOff x="2011884" y="145753"/>
            <a:chExt cx="3126478" cy="2388978"/>
          </a:xfrm>
        </p:grpSpPr>
        <p:cxnSp>
          <p:nvCxnSpPr>
            <p:cNvPr id="12" name="Elbow Connector 11"/>
            <p:cNvCxnSpPr/>
            <p:nvPr/>
          </p:nvCxnSpPr>
          <p:spPr>
            <a:xfrm rot="5400000">
              <a:off x="1719288" y="1833128"/>
              <a:ext cx="1259190" cy="144016"/>
            </a:xfrm>
            <a:prstGeom prst="bentConnector3">
              <a:avLst/>
            </a:prstGeom>
            <a:ln w="28575">
              <a:solidFill>
                <a:srgbClr val="FF000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/>
          </p:nvSpPr>
          <p:spPr>
            <a:xfrm>
              <a:off x="2088422" y="553926"/>
              <a:ext cx="990733" cy="764045"/>
            </a:xfrm>
            <a:prstGeom prst="rect">
              <a:avLst/>
            </a:prstGeom>
            <a:solidFill>
              <a:srgbClr val="CCECFF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11884" y="145753"/>
              <a:ext cx="31264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青雲觀主神斗</a:t>
              </a:r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姥</a:t>
              </a:r>
              <a:r>
                <a:rPr lang="zh-TW" altLang="zh-HK" sz="1600" dirty="0">
                  <a:latin typeface="新細明體" panose="02020500000000000000" pitchFamily="18" charset="-120"/>
                </a:rPr>
                <a:t>（</a:t>
              </a:r>
              <a:r>
                <a:rPr lang="zh-TW" altLang="en-US" sz="1600" dirty="0" smtClean="0">
                  <a:latin typeface="新細明體" panose="02020500000000000000" pitchFamily="18" charset="-120"/>
                </a:rPr>
                <a:t>音</a:t>
              </a:r>
              <a:r>
                <a:rPr lang="zh-TW" altLang="zh-HK" sz="1600" dirty="0"/>
                <a:t>母</a:t>
              </a:r>
              <a:r>
                <a:rPr lang="zh-TW" altLang="zh-HK" sz="1600" dirty="0" smtClean="0">
                  <a:latin typeface="新細明體" panose="02020500000000000000" pitchFamily="18" charset="-120"/>
                </a:rPr>
                <a:t>）</a:t>
              </a:r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（道）</a:t>
              </a:r>
              <a:endParaRPr lang="zh-HK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2402627" y="719261"/>
            <a:ext cx="337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altLang="zh-HK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4595014" y="2160175"/>
            <a:ext cx="363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zh-HK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582725" y="4262735"/>
            <a:ext cx="41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altLang="zh-HK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1909624" y="524967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zh-HK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3962400" y="64770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zh-HK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21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/>
      <p:bldP spid="31" grpId="0"/>
      <p:bldP spid="33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照片\Field Work\New Territories\屯門青山寺1999\QSS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2" y="381001"/>
            <a:ext cx="6109356" cy="4963852"/>
          </a:xfrm>
          <a:prstGeom prst="rect">
            <a:avLst/>
          </a:prstGeom>
          <a:noFill/>
          <a:ln w="28575"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393372" y="381000"/>
            <a:ext cx="2088232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香海名山牌坊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372" y="5344854"/>
            <a:ext cx="6109356" cy="73866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牌坊建於</a:t>
            </a:r>
            <a:r>
              <a:rPr lang="en-US" altLang="zh-CN" sz="1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1929</a:t>
            </a:r>
            <a:r>
              <a:rPr lang="zh-CN" altLang="en-US" sz="1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年，</a:t>
            </a: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是熱愛</a:t>
            </a:r>
            <a:r>
              <a:rPr lang="zh-CN" altLang="en-US" sz="1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中國文化的香港總督金文泰（</a:t>
            </a:r>
            <a:r>
              <a:rPr lang="en-US" altLang="zh-CN" sz="1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Cecil </a:t>
            </a:r>
            <a:r>
              <a:rPr lang="en-US" altLang="zh-CN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Clementi</a:t>
            </a:r>
            <a:r>
              <a:rPr lang="zh-TW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，</a:t>
            </a:r>
            <a:r>
              <a:rPr lang="en-US" altLang="zh-TW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1875-1947</a:t>
            </a: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）</a:t>
            </a:r>
            <a:r>
              <a:rPr lang="zh-CN" altLang="en-US" sz="1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紀念遊歷青山而立。金文泰在</a:t>
            </a:r>
            <a:r>
              <a:rPr lang="en-US" altLang="zh-CN" sz="1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1927</a:t>
            </a:r>
            <a:r>
              <a:rPr lang="zh-CN" altLang="en-US" sz="1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年和</a:t>
            </a:r>
            <a:r>
              <a:rPr lang="en-US" altLang="zh-CN" sz="1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1928</a:t>
            </a:r>
            <a:r>
              <a:rPr lang="zh-CN" altLang="en-US" sz="1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年兩度登山，其後親自題字「香海名山」。</a:t>
            </a:r>
            <a:endParaRPr lang="zh-HK" altLang="en-US" sz="1400" b="1" dirty="0"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1027" name="Picture 3" descr="H:\照片\Field Work\New Territories\屯門青山寺1999\QSS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72" y="6244871"/>
            <a:ext cx="3935468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28840" y="6767616"/>
            <a:ext cx="2148160" cy="738664"/>
          </a:xfrm>
          <a:prstGeom prst="rect">
            <a:avLst/>
          </a:prstGeom>
          <a:solidFill>
            <a:srgbClr val="CCECFF"/>
          </a:solidFill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金文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泰就任香港總督的年份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：</a:t>
            </a:r>
            <a:r>
              <a:rPr lang="en-US" altLang="zh-CN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 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1925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 年  至  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1930 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endParaRPr lang="zh-HK" altLang="en-US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8840" y="7730989"/>
            <a:ext cx="2148160" cy="181588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考察提問：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當金文泰總督題字「香海名山」的時候，他的目的是送給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什麼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機構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？何以見得？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HK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HK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287629" y="9178077"/>
            <a:ext cx="2265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（青山寺，見牌坊上款</a:t>
            </a:r>
            <a:r>
              <a:rPr lang="zh-CN" altLang="en-US" sz="1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altLang="zh-HK" sz="14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40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照片\Field Work\New Territories\屯門青山寺1999\QSS18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2" y="253848"/>
            <a:ext cx="6359638" cy="516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578" y="5416080"/>
            <a:ext cx="4533382" cy="3970318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牌坊背面橫披「回頭是岸」四個大字，是鐵禪法師所書。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鐵禪（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1865-1946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），俗姓劉，名梅秀，廣東番禺人。廣州著名佛寺六榕寺主持。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HK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鐵禪一生有兩件事情廣為流傳，一褒一貶：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1.   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中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華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民國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成立後，鐵禪組建了廣東省佛教總會，任會長。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1912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5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月，當孫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中山先生辭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去臨時大總統之職南返廣州時，鐵禪迎孫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中山先生至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六榕寺，得孫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中山先生贈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與「平等自由博愛」和「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闡</a:t>
            </a:r>
            <a:r>
              <a:rPr lang="zh-TW" altLang="zh-HK" sz="1400" dirty="0">
                <a:latin typeface="新細明體" panose="02020500000000000000" pitchFamily="18" charset="-120"/>
              </a:rPr>
              <a:t>（</a:t>
            </a:r>
            <a:r>
              <a:rPr lang="zh-TW" altLang="en-US" sz="1400" dirty="0" smtClean="0">
                <a:latin typeface="新細明體" panose="02020500000000000000" pitchFamily="18" charset="-120"/>
              </a:rPr>
              <a:t>音淺</a:t>
            </a:r>
            <a:r>
              <a:rPr lang="zh-TW" altLang="zh-HK" sz="1400" dirty="0" smtClean="0">
                <a:latin typeface="新細明體" panose="02020500000000000000" pitchFamily="18" charset="-120"/>
              </a:rPr>
              <a:t>）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揚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佛教」兩匾。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>
              <a:buAutoNum type="arabicPeriod" startAt="2"/>
            </a:pPr>
            <a:r>
              <a:rPr lang="en-US" altLang="zh-HK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   1938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r>
              <a:rPr lang="en-US" altLang="zh-CN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10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月，日軍侵佔廣州，翌年，鐵禪獲日軍邀請擔任華南日華佛教協會副會長。一年後轉任日本控制的國際佛教協會華南支部部長。並在當年赴日考察，拜謁裕仁天皇。</a:t>
            </a:r>
            <a:endParaRPr lang="en-US" altLang="zh-CN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HK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HK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1946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年，鐵禪被國民政府最高法院判漢奸罪，同年死在獄中。「回頭是岸」對他來說，剛好是一種諷刺！</a:t>
            </a:r>
            <a:endParaRPr lang="zh-HK" altLang="en-US" sz="1400" dirty="0">
              <a:latin typeface="新細明體" panose="02020500000000000000" pitchFamily="18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gss2.bdstatic.com/9fo3dSag_xI4khGkpoWK1HF6hhy/baike/c0%3Dbaike80%2C5%2C5%2C80%2C26/sign=548d52800e7b020818c437b303b099b6/91ef76c6a7efce1ba79db2efab51f3deb48f65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960" y="5416080"/>
            <a:ext cx="1827329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4295" y="9144000"/>
            <a:ext cx="1431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鐵禪墨寶（百度百科）</a:t>
            </a:r>
            <a:endParaRPr lang="zh-HK" alt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9386398"/>
            <a:ext cx="556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TW" altLang="en-US" sz="12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教</a:t>
            </a:r>
            <a:r>
              <a:rPr lang="zh-CN" altLang="en-US" sz="12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師不妨邀請喜歡書法的同學，即場比較金文泰和鐵禪的書法，表示意見。）</a:t>
            </a:r>
            <a:endParaRPr lang="en-US" sz="12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2906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0648" y="762000"/>
            <a:ext cx="6368752" cy="1169551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有學者把青山禪院作為香港三大古剎（其餘兩個</a:t>
            </a:r>
            <a:r>
              <a:rPr lang="zh-TW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分別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是靈渡寺和凌雲寺），亦即是三大古老佛寺。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既然如此，考察青山禪院的歷史，第一個問題就是它有多「古」？</a:t>
            </a:r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4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究竟是誰興建青山禪院的？我們須從杯渡庵說起。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2952836"/>
            <a:ext cx="6368752" cy="462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648" y="2080736"/>
            <a:ext cx="6368752" cy="73866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杯渡庵是屯門青山的名勝古跡。在清朝時，今日香港在廣東省新安縣境內，</a:t>
            </a:r>
            <a:r>
              <a:rPr lang="en-US" altLang="zh-CN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1819</a:t>
            </a: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年</a:t>
            </a:r>
            <a:r>
              <a:rPr lang="en-US" altLang="zh-CN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《</a:t>
            </a: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新安縣志</a:t>
            </a:r>
            <a:r>
              <a:rPr lang="en-US" altLang="zh-CN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》</a:t>
            </a: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一書出版，書中有這</a:t>
            </a:r>
            <a:r>
              <a:rPr lang="zh-CN" altLang="en-US" sz="1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幅「杯</a:t>
            </a: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渡禪蹤」，作為地方名勝介紹。所</a:t>
            </a:r>
            <a:r>
              <a:rPr lang="zh-CN" altLang="en-US" sz="14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謂「杯渡」，</a:t>
            </a: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就是魏晉南北朝時代中國著名的和尚</a:t>
            </a:r>
            <a:r>
              <a:rPr lang="en-US" altLang="zh-CN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—</a:t>
            </a:r>
            <a:r>
              <a:rPr lang="zh-CN" altLang="en-US" sz="14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杯渡禪師。</a:t>
            </a:r>
            <a:endParaRPr lang="en-US" sz="1400" dirty="0"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8" name="Arc 7"/>
          <p:cNvSpPr/>
          <p:nvPr/>
        </p:nvSpPr>
        <p:spPr>
          <a:xfrm rot="21448174" flipH="1">
            <a:off x="4022338" y="3310975"/>
            <a:ext cx="433041" cy="858095"/>
          </a:xfrm>
          <a:prstGeom prst="arc">
            <a:avLst>
              <a:gd name="adj1" fmla="val 16200000"/>
              <a:gd name="adj2" fmla="val 2160503"/>
            </a:avLst>
          </a:prstGeom>
          <a:ln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3953" y="6591183"/>
            <a:ext cx="684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青山灣</a:t>
            </a:r>
            <a:endParaRPr 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Arc 9"/>
          <p:cNvSpPr/>
          <p:nvPr/>
        </p:nvSpPr>
        <p:spPr>
          <a:xfrm rot="21172136" flipH="1">
            <a:off x="1527733" y="7454571"/>
            <a:ext cx="1262867" cy="1590235"/>
          </a:xfrm>
          <a:prstGeom prst="arc">
            <a:avLst>
              <a:gd name="adj1" fmla="val 16200000"/>
              <a:gd name="adj2" fmla="val 20036193"/>
            </a:avLst>
          </a:prstGeom>
          <a:ln>
            <a:solidFill>
              <a:srgbClr val="FF0000"/>
            </a:solidFill>
            <a:prstDash val="sys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9338" y="8032730"/>
            <a:ext cx="5511371" cy="738664"/>
          </a:xfrm>
          <a:prstGeom prst="rect">
            <a:avLst/>
          </a:prstGeom>
          <a:solidFill>
            <a:srgbClr val="FFFFFF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如何可以追蹤到杯渡禪師的蹤跡？</a:t>
            </a:r>
            <a:r>
              <a:rPr lang="en-US" altLang="zh-CN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新安縣志</a:t>
            </a:r>
            <a:r>
              <a:rPr lang="en-US" altLang="zh-CN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在＜杯渡禪縱</a:t>
            </a:r>
            <a:r>
              <a:rPr lang="zh-CN" altLang="en-US" sz="1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＞中，畫了一艘小艇。客人在青山灣登岸，便可沿山路上青山，在山頂位置，有一間小屋，應該就是目的地了。</a:t>
            </a:r>
            <a:endParaRPr lang="en-US" sz="1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260648" y="309081"/>
            <a:ext cx="4844752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青山禪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院</a:t>
            </a:r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是「古剎」</a:t>
            </a:r>
            <a:r>
              <a:rPr lang="zh-TW" altLang="zh-HK" sz="2400" b="1" dirty="0">
                <a:solidFill>
                  <a:schemeClr val="bg1"/>
                </a:solidFill>
                <a:latin typeface="+mj-ea"/>
                <a:ea typeface="+mj-ea"/>
              </a:rPr>
              <a:t>（</a:t>
            </a:r>
            <a:r>
              <a:rPr lang="zh-TW" altLang="en-US" sz="2400" b="1" dirty="0" smtClean="0">
                <a:solidFill>
                  <a:schemeClr val="bg1"/>
                </a:solidFill>
                <a:latin typeface="+mj-ea"/>
                <a:ea typeface="+mj-ea"/>
              </a:rPr>
              <a:t>音殺</a:t>
            </a:r>
            <a:r>
              <a:rPr lang="zh-TW" altLang="zh-HK" sz="2400" b="1" dirty="0" smtClean="0">
                <a:solidFill>
                  <a:schemeClr val="bg1"/>
                </a:solidFill>
                <a:latin typeface="+mj-ea"/>
                <a:ea typeface="+mj-ea"/>
              </a:rPr>
              <a:t>）</a:t>
            </a:r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嗎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lang="zh-HK" alt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86079" y="3141566"/>
            <a:ext cx="288032" cy="461665"/>
          </a:xfrm>
          <a:prstGeom prst="rect">
            <a:avLst/>
          </a:prstGeom>
          <a:solidFill>
            <a:srgbClr val="FFFFFF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小屋</a:t>
            </a:r>
            <a:endParaRPr 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088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10" grpId="0" animBg="1"/>
      <p:bldP spid="11" grpId="0" animBg="1"/>
      <p:bldP spid="12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4342</Words>
  <Application>Microsoft Office PowerPoint</Application>
  <PresentationFormat>A4 Paper (210x297 mm)</PresentationFormat>
  <Paragraphs>378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新細明體</vt:lpstr>
      <vt:lpstr>宋体</vt:lpstr>
      <vt:lpstr>Arial</vt:lpstr>
      <vt:lpstr>Calibri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備忘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swcheung</dc:creator>
  <cp:lastModifiedBy>LO, Ka-yan</cp:lastModifiedBy>
  <cp:revision>158</cp:revision>
  <dcterms:created xsi:type="dcterms:W3CDTF">2021-11-21T14:54:14Z</dcterms:created>
  <dcterms:modified xsi:type="dcterms:W3CDTF">2022-11-17T01:22:55Z</dcterms:modified>
</cp:coreProperties>
</file>